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7772400" cy="10058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L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>
            <a:alphaModFix amt="67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CL" sz="18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1800" b="0" strike="noStrike" spc="-1">
                <a:latin typeface="Arial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L" sz="1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18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L" sz="18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18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18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18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>
            <a:alphaModFix amt="67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L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3200" b="0" strike="noStrike" spc="-1">
                <a:latin typeface="Arial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L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L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683640" y="2277000"/>
            <a:ext cx="7771320" cy="146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C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Esquemas </a:t>
            </a:r>
            <a:r>
              <a:t/>
            </a:r>
            <a:br/>
            <a:r>
              <a:rPr lang="es-C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Argumentales</a:t>
            </a:r>
            <a:r>
              <a:t/>
            </a:r>
            <a:br/>
            <a:r>
              <a:rPr lang="es-C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”Tipos de Argumentos”</a:t>
            </a:r>
            <a:endParaRPr lang="es-CL" sz="4400" b="0" strike="noStrike" spc="-1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1317960" y="151560"/>
            <a:ext cx="3396960" cy="111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>
            <a:noAutofit/>
          </a:bodyPr>
          <a:lstStyle/>
          <a:p>
            <a:pPr>
              <a:lnSpc>
                <a:spcPct val="115000"/>
              </a:lnSpc>
            </a:pPr>
            <a:endParaRPr lang="es-C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CL" sz="1800" b="0" strike="noStrike" spc="-1">
              <a:latin typeface="Arial"/>
            </a:endParaRPr>
          </a:p>
        </p:txBody>
      </p:sp>
      <p:sp>
        <p:nvSpPr>
          <p:cNvPr id="78" name="CustomShape 3"/>
          <p:cNvSpPr/>
          <p:nvPr/>
        </p:nvSpPr>
        <p:spPr>
          <a:xfrm>
            <a:off x="2592000" y="5544000"/>
            <a:ext cx="4967280" cy="60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C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Profesora Damaris Valdés Alvarado</a:t>
            </a:r>
            <a:endParaRPr lang="es-CL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CL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Correo: profesora.damarisvaldes@gmail.com</a:t>
            </a:r>
            <a:endParaRPr lang="es-CL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2088000" y="1224000"/>
            <a:ext cx="5184000" cy="1760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just">
              <a:lnSpc>
                <a:spcPct val="115000"/>
              </a:lnSpc>
            </a:pPr>
            <a:endParaRPr lang="es-ES_tradnl" sz="1800" b="0" strike="noStrike" spc="-1">
              <a:latin typeface="Times New Roman"/>
            </a:endParaRPr>
          </a:p>
          <a:p>
            <a:pPr algn="just">
              <a:lnSpc>
                <a:spcPct val="115000"/>
              </a:lnSpc>
            </a:pPr>
            <a:r>
              <a:rPr lang="es-ES_tradnl" sz="1800" b="0" strike="noStrike" spc="-1">
                <a:latin typeface="Times New Roman"/>
              </a:rPr>
              <a:t>OBJETIVOS:	 CAPACIDAD: Expresión escrita.</a:t>
            </a:r>
          </a:p>
          <a:p>
            <a:pPr marL="449640" indent="449640" algn="just">
              <a:lnSpc>
                <a:spcPct val="115000"/>
              </a:lnSpc>
            </a:pPr>
            <a:r>
              <a:rPr lang="es-ES_tradnl" sz="1800" b="0" strike="noStrike" spc="-1">
                <a:latin typeface="Times New Roman"/>
              </a:rPr>
              <a:t>        DESTREZAS: conocer, aplicar.</a:t>
            </a:r>
          </a:p>
          <a:p>
            <a:pPr marL="449640" indent="449640" algn="just">
              <a:lnSpc>
                <a:spcPct val="115000"/>
              </a:lnSpc>
            </a:pPr>
            <a:r>
              <a:rPr lang="es-ES_tradnl" sz="1800" b="0" strike="noStrike" spc="-1">
                <a:latin typeface="Times New Roman"/>
              </a:rPr>
              <a:t>        VALOR: Libertad  </a:t>
            </a:r>
          </a:p>
          <a:p>
            <a:pPr marL="449640" indent="449640" algn="just">
              <a:lnSpc>
                <a:spcPct val="115000"/>
              </a:lnSpc>
            </a:pPr>
            <a:r>
              <a:rPr lang="es-ES_tradnl" sz="1800" b="0" strike="noStrike" spc="-1">
                <a:latin typeface="Times New Roman"/>
              </a:rPr>
              <a:t>        ACTITUD: responsabilidad</a:t>
            </a:r>
          </a:p>
          <a:p>
            <a:r>
              <a:rPr lang="es-CL" sz="1800" b="0" strike="noStrike" spc="-1">
                <a:latin typeface="Times New Roman"/>
              </a:rPr>
              <a:t>                        Contenido: Tipos de argumento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CL" sz="4400" b="0" strike="noStrike" spc="-1">
                <a:latin typeface="Arial"/>
              </a:rPr>
              <a:t>¿Qué es un argumento?</a:t>
            </a:r>
          </a:p>
        </p:txBody>
      </p:sp>
      <p:sp>
        <p:nvSpPr>
          <p:cNvPr id="81" name="CustomShape 2"/>
          <p:cNvSpPr/>
          <p:nvPr/>
        </p:nvSpPr>
        <p:spPr>
          <a:xfrm>
            <a:off x="216000" y="1224000"/>
            <a:ext cx="8228880" cy="345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3200" b="0" strike="noStrike" spc="-1">
                <a:latin typeface="Arial"/>
              </a:rPr>
              <a:t>Un argumento es una expresión escrita u oral, en la que se manifiesta un razonamiento que se busca probar, apoyar o rechazar una idea (tesis).</a:t>
            </a:r>
          </a:p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L" sz="3200" b="0" strike="noStrike" spc="-1">
                <a:latin typeface="Arial"/>
              </a:rPr>
              <a:t>Un argumento puede ser construido de varias maneras. A continuación revisaremos algunos tipos de argumentos.</a:t>
            </a:r>
          </a:p>
          <a:p>
            <a:pPr>
              <a:lnSpc>
                <a:spcPct val="100000"/>
              </a:lnSpc>
              <a:spcBef>
                <a:spcPts val="1417"/>
              </a:spcBef>
            </a:pPr>
            <a:endParaRPr lang="es-CL" sz="3200" b="0" strike="noStrike" spc="-1">
              <a:latin typeface="Arial"/>
            </a:endParaRPr>
          </a:p>
        </p:txBody>
      </p:sp>
      <p:sp>
        <p:nvSpPr>
          <p:cNvPr id="82" name="CustomShape 3"/>
          <p:cNvSpPr/>
          <p:nvPr/>
        </p:nvSpPr>
        <p:spPr>
          <a:xfrm>
            <a:off x="1008000" y="5040000"/>
            <a:ext cx="7127640" cy="16257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*** El recuadro azul explica cómo se confecciona el argumento</a:t>
            </a:r>
          </a:p>
          <a:p>
            <a:pPr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***El recuadro blanco es un ejemplo esquematizado de la construcción del argumento</a:t>
            </a:r>
          </a:p>
          <a:p>
            <a:pPr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***El recuadro naranjo indica la premisa. Ahí encontraran las </a:t>
            </a:r>
            <a:r>
              <a:rPr lang="es-CL" sz="1800" b="0" u="sng" strike="noStrike" spc="-1">
                <a:uFillTx/>
                <a:latin typeface="Arial"/>
              </a:rPr>
              <a:t>expresiones clave</a:t>
            </a:r>
            <a:r>
              <a:rPr lang="es-CL" sz="1800" b="0" strike="noStrike" spc="-1">
                <a:latin typeface="Arial"/>
              </a:rPr>
              <a:t> para construir el tipo de argumento que deseen. </a:t>
            </a:r>
          </a:p>
          <a:p>
            <a:pPr>
              <a:lnSpc>
                <a:spcPct val="100000"/>
              </a:lnSpc>
            </a:pPr>
            <a:endParaRPr lang="es-CL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C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Argumentación Causal</a:t>
            </a:r>
            <a:endParaRPr lang="es-CL" sz="4400" b="0" strike="noStrike" spc="-1"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683640" y="1628640"/>
            <a:ext cx="4463280" cy="7599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En el argumento está la </a:t>
            </a: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causa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y en el punto de vista el </a:t>
            </a: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efecto</a:t>
            </a:r>
            <a:endParaRPr lang="es-CL" sz="2200" b="0" strike="noStrike" spc="-1">
              <a:latin typeface="Arial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6084000" y="1556640"/>
            <a:ext cx="2375280" cy="17654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Premisa: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causa </a:t>
            </a: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Y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provoca </a:t>
            </a: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Y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puede causar </a:t>
            </a: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Y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es causa de </a:t>
            </a: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Y</a:t>
            </a:r>
            <a:endParaRPr lang="es-CL" sz="2200" b="0" strike="noStrike" spc="-1">
              <a:latin typeface="Arial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827640" y="3933000"/>
            <a:ext cx="7487640" cy="176544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s-CL" sz="2200" b="0" strike="noStrike" spc="-1">
                <a:solidFill>
                  <a:srgbClr val="376092"/>
                </a:solidFill>
                <a:latin typeface="Calibri"/>
                <a:ea typeface="DejaVu Sans"/>
              </a:rPr>
              <a:t>A José le duele la cabeza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1.1. 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[porque]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ha pasado mucho tiempo con el celular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1.1’.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Pasar mucho tiempo en el celular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provoca </a:t>
            </a:r>
            <a:r>
              <a:rPr lang="es-CL" sz="2200" b="0" strike="noStrike" spc="-1">
                <a:solidFill>
                  <a:srgbClr val="376092"/>
                </a:solidFill>
                <a:latin typeface="Calibri"/>
                <a:ea typeface="DejaVu Sans"/>
              </a:rPr>
              <a:t>dolores de cabeza.</a:t>
            </a:r>
            <a:endParaRPr lang="es-CL" sz="2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C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Argumentación causal-pragmática</a:t>
            </a:r>
            <a:endParaRPr lang="es-CL" sz="4400" b="0" strike="noStrike" spc="-1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683640" y="1628640"/>
            <a:ext cx="3959280" cy="16142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 punto de vista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recomienda un cierto curso de acción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y el argumento presenta las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consecuencias favorables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de esta acción.</a:t>
            </a:r>
            <a:endParaRPr lang="es-CL" sz="2000" b="0" strike="noStrike" spc="-1">
              <a:latin typeface="Arial"/>
            </a:endParaRPr>
          </a:p>
        </p:txBody>
      </p:sp>
      <p:sp>
        <p:nvSpPr>
          <p:cNvPr id="89" name="CustomShape 3"/>
          <p:cNvSpPr/>
          <p:nvPr/>
        </p:nvSpPr>
        <p:spPr>
          <a:xfrm>
            <a:off x="5508000" y="1556640"/>
            <a:ext cx="2951280" cy="1004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Premisa:</a:t>
            </a:r>
            <a:endParaRPr lang="es-CL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-Dada las consecuencias de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es conveniente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Y</a:t>
            </a:r>
            <a:endParaRPr lang="es-CL" sz="2000" b="0" strike="noStrike" spc="-1">
              <a:latin typeface="Arial"/>
            </a:endParaRPr>
          </a:p>
        </p:txBody>
      </p:sp>
      <p:sp>
        <p:nvSpPr>
          <p:cNvPr id="90" name="CustomShape 4"/>
          <p:cNvSpPr/>
          <p:nvPr/>
        </p:nvSpPr>
        <p:spPr>
          <a:xfrm>
            <a:off x="827640" y="3933000"/>
            <a:ext cx="7487640" cy="21006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s-CL" sz="2200" b="0" strike="noStrike" spc="-1">
                <a:solidFill>
                  <a:srgbClr val="376092"/>
                </a:solidFill>
                <a:latin typeface="Calibri"/>
                <a:ea typeface="DejaVu Sans"/>
              </a:rPr>
              <a:t>Deberías comer legumbres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1.1. 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[porque]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otorga numerosos aportes nutricionales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1.1’.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Dada las consecuencias favorables,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como  otorgar  numerosos aportes nutricionales,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 conveniente </a:t>
            </a:r>
            <a:r>
              <a:rPr lang="es-CL" sz="2200" b="0" strike="noStrike" spc="-1">
                <a:solidFill>
                  <a:srgbClr val="376092"/>
                </a:solidFill>
                <a:latin typeface="Calibri"/>
                <a:ea typeface="DejaVu Sans"/>
              </a:rPr>
              <a:t>comer legumbres.</a:t>
            </a:r>
            <a:endParaRPr lang="es-CL" sz="2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C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Argumentación por Signos</a:t>
            </a:r>
            <a:endParaRPr lang="es-CL" sz="4400" b="0" strike="noStrike" spc="-1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683640" y="1628640"/>
            <a:ext cx="3959280" cy="13093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 argumento es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signo, síntoma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o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 característica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del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diagnóstico, pronóstico u opinión valorativa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del punto de vista</a:t>
            </a:r>
            <a:endParaRPr lang="es-CL" sz="2000" b="0" strike="noStrike" spc="-1"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5508000" y="1556640"/>
            <a:ext cx="2951280" cy="13093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Premisa:</a:t>
            </a:r>
            <a:endParaRPr lang="es-CL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X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es signo de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Y</a:t>
            </a:r>
            <a:endParaRPr lang="es-CL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X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es característico de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Y</a:t>
            </a:r>
            <a:endParaRPr lang="es-CL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X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 síntoma de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Y</a:t>
            </a:r>
            <a:endParaRPr lang="es-CL" sz="2000" b="0" strike="noStrike" spc="-1">
              <a:latin typeface="Arial"/>
            </a:endParaRPr>
          </a:p>
        </p:txBody>
      </p:sp>
      <p:sp>
        <p:nvSpPr>
          <p:cNvPr id="94" name="CustomShape 4"/>
          <p:cNvSpPr/>
          <p:nvPr/>
        </p:nvSpPr>
        <p:spPr>
          <a:xfrm>
            <a:off x="827640" y="3933000"/>
            <a:ext cx="7487640" cy="143028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s-CL" sz="2200" b="0" strike="noStrike" spc="-1">
                <a:solidFill>
                  <a:srgbClr val="376092"/>
                </a:solidFill>
                <a:latin typeface="Calibri"/>
                <a:ea typeface="DejaVu Sans"/>
              </a:rPr>
              <a:t>Al parecer, la ampolleta está mala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1.1. 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[porque] 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ya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no enciende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1.1’.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Que la ampolleta no encienda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es signo de que </a:t>
            </a:r>
            <a:r>
              <a:rPr lang="es-CL" sz="2200" b="0" strike="noStrike" spc="-1">
                <a:solidFill>
                  <a:srgbClr val="376092"/>
                </a:solidFill>
                <a:latin typeface="Calibri"/>
                <a:ea typeface="DejaVu Sans"/>
              </a:rPr>
              <a:t>está mala</a:t>
            </a:r>
            <a:endParaRPr lang="es-CL" sz="2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s-C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Argumentación por Signos</a:t>
            </a:r>
            <a:r>
              <a:t/>
            </a:r>
            <a:br/>
            <a:r>
              <a:rPr lang="es-CL" sz="4400" b="0" strike="noStrike" spc="-1">
                <a:solidFill>
                  <a:srgbClr val="000000"/>
                </a:solidFill>
                <a:latin typeface="Calibri"/>
                <a:ea typeface="DejaVu Sans"/>
              </a:rPr>
              <a:t>Subtipo: Signos por Autoridad</a:t>
            </a:r>
            <a:endParaRPr lang="es-CL" sz="4400" b="0" strike="noStrike" spc="-1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755640" y="1917000"/>
            <a:ext cx="3527280" cy="16142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El argumento es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signo por autoridad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(respaldo) del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diagnóstico, pronóstico u opinión valorativa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que se encuentra en el punto de vista</a:t>
            </a:r>
            <a:endParaRPr lang="es-CL" sz="2000" b="0" strike="noStrike" spc="-1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5292000" y="1917000"/>
            <a:ext cx="3239280" cy="16142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Premisa:</a:t>
            </a:r>
            <a:endParaRPr lang="es-CL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X 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(base) indica que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Y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(tesis)</a:t>
            </a:r>
            <a:endParaRPr lang="es-CL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X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demuestra que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Y</a:t>
            </a:r>
            <a:endParaRPr lang="es-CL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X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 signo de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Y</a:t>
            </a:r>
            <a:endParaRPr lang="es-CL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es prueba de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 Y</a:t>
            </a:r>
            <a:endParaRPr lang="es-CL" sz="2000" b="0" strike="noStrike" spc="-1">
              <a:latin typeface="Arial"/>
            </a:endParaRPr>
          </a:p>
        </p:txBody>
      </p:sp>
      <p:sp>
        <p:nvSpPr>
          <p:cNvPr id="98" name="CustomShape 4"/>
          <p:cNvSpPr/>
          <p:nvPr/>
        </p:nvSpPr>
        <p:spPr>
          <a:xfrm>
            <a:off x="827640" y="3933000"/>
            <a:ext cx="7487640" cy="243576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s-CL" sz="2200" b="0" strike="noStrike" spc="-1">
                <a:solidFill>
                  <a:srgbClr val="376092"/>
                </a:solidFill>
                <a:latin typeface="Calibri"/>
                <a:ea typeface="DejaVu Sans"/>
              </a:rPr>
              <a:t>Octavio Sánchez no se suicidó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1.1. 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[porque] 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la autopsia reveló que hubo participación de terceros en su muerte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1.1’.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Que la autopsia haya revelado la participación de terceros en la muerte de Octavio Sánchez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,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 prueba de que </a:t>
            </a:r>
            <a:r>
              <a:rPr lang="es-CL" sz="2200" b="0" strike="noStrike" spc="-1">
                <a:solidFill>
                  <a:srgbClr val="376092"/>
                </a:solidFill>
                <a:latin typeface="Calibri"/>
                <a:ea typeface="DejaVu Sans"/>
              </a:rPr>
              <a:t>no se suicidó</a:t>
            </a:r>
            <a:endParaRPr lang="es-CL" sz="2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CL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Argumentación por Analogía</a:t>
            </a:r>
            <a:endParaRPr lang="es-CL" sz="4400" b="0" strike="noStrike" spc="-1">
              <a:latin typeface="Arial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755640" y="1917000"/>
            <a:ext cx="3527280" cy="13093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Existen una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correspondencia o similitud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entre lo dicho en el punto de vista y lo expresado en el argumento</a:t>
            </a:r>
            <a:endParaRPr lang="es-CL" sz="2000" b="0" strike="noStrike" spc="-1">
              <a:latin typeface="Arial"/>
            </a:endParaRPr>
          </a:p>
        </p:txBody>
      </p:sp>
      <p:sp>
        <p:nvSpPr>
          <p:cNvPr id="101" name="CustomShape 3"/>
          <p:cNvSpPr/>
          <p:nvPr/>
        </p:nvSpPr>
        <p:spPr>
          <a:xfrm>
            <a:off x="5220000" y="1917000"/>
            <a:ext cx="3239280" cy="6994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Premisa:</a:t>
            </a:r>
            <a:endParaRPr lang="es-CL" sz="20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-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X  </a:t>
            </a:r>
            <a:r>
              <a:rPr lang="es-CL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es similar a </a:t>
            </a:r>
            <a:r>
              <a:rPr lang="es-CL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Y </a:t>
            </a:r>
            <a:endParaRPr lang="es-CL" sz="2000" b="0" strike="noStrike" spc="-1">
              <a:latin typeface="Arial"/>
            </a:endParaRPr>
          </a:p>
        </p:txBody>
      </p:sp>
      <p:sp>
        <p:nvSpPr>
          <p:cNvPr id="102" name="CustomShape 4"/>
          <p:cNvSpPr/>
          <p:nvPr/>
        </p:nvSpPr>
        <p:spPr>
          <a:xfrm>
            <a:off x="827640" y="3933000"/>
            <a:ext cx="7487640" cy="143028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s-CL" sz="2200" b="0" strike="noStrike" spc="-1">
                <a:solidFill>
                  <a:srgbClr val="376092"/>
                </a:solidFill>
                <a:latin typeface="Calibri"/>
                <a:ea typeface="DejaVu Sans"/>
              </a:rPr>
              <a:t>Estoy segura de que te gustará el pastel de choclo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1.1. 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[porque] 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a ti te encantan las humitas</a:t>
            </a: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CL" sz="22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2200" b="1" strike="noStrike" spc="-1">
                <a:solidFill>
                  <a:srgbClr val="000000"/>
                </a:solidFill>
                <a:latin typeface="Calibri"/>
                <a:ea typeface="DejaVu Sans"/>
              </a:rPr>
              <a:t>1.1’. </a:t>
            </a:r>
            <a:r>
              <a:rPr lang="es-CL" sz="2200" b="0" strike="noStrike" spc="-1">
                <a:solidFill>
                  <a:srgbClr val="E46C0A"/>
                </a:solidFill>
                <a:latin typeface="Calibri"/>
                <a:ea typeface="DejaVu Sans"/>
              </a:rPr>
              <a:t>Las humitas </a:t>
            </a:r>
            <a:r>
              <a:rPr lang="es-CL" sz="2200" b="0" strike="noStrike" spc="-1">
                <a:solidFill>
                  <a:srgbClr val="000000"/>
                </a:solidFill>
                <a:latin typeface="Calibri"/>
                <a:ea typeface="DejaVu Sans"/>
              </a:rPr>
              <a:t>son similares </a:t>
            </a:r>
            <a:r>
              <a:rPr lang="es-CL" sz="2200" b="0" strike="noStrike" spc="-1">
                <a:solidFill>
                  <a:srgbClr val="376092"/>
                </a:solidFill>
                <a:latin typeface="Calibri"/>
                <a:ea typeface="DejaVu Sans"/>
              </a:rPr>
              <a:t>al pastel de choclo</a:t>
            </a:r>
            <a:endParaRPr lang="es-CL" sz="2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576000" y="360000"/>
            <a:ext cx="8279640" cy="3929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Actividad:</a:t>
            </a:r>
          </a:p>
          <a:p>
            <a:pPr algn="ctr">
              <a:lnSpc>
                <a:spcPct val="100000"/>
              </a:lnSpc>
            </a:pPr>
            <a:endParaRPr lang="es-CL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1) Escriba dos ejemplos por cada tipo de argumentación, respetando el esquema y la premisa de cada tipo de argumento.</a:t>
            </a:r>
          </a:p>
          <a:p>
            <a:pPr algn="just"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La actividad tiene 30 puntos en total:</a:t>
            </a:r>
          </a:p>
          <a:p>
            <a:pPr algn="just">
              <a:lnSpc>
                <a:spcPct val="100000"/>
              </a:lnSpc>
            </a:pPr>
            <a:endParaRPr lang="es-CL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-Causal  (6 puntos)</a:t>
            </a:r>
          </a:p>
          <a:p>
            <a:pPr algn="just"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- Causal – pragmática (6puntos)</a:t>
            </a:r>
          </a:p>
          <a:p>
            <a:pPr algn="just"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-Por signos (6 Puntos)</a:t>
            </a:r>
          </a:p>
          <a:p>
            <a:pPr algn="just"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- Por signo de autoridad (6 puntos)</a:t>
            </a:r>
          </a:p>
          <a:p>
            <a:pPr algn="just">
              <a:lnSpc>
                <a:spcPct val="100000"/>
              </a:lnSpc>
            </a:pPr>
            <a:r>
              <a:rPr lang="es-CL" sz="1800" b="0" strike="noStrike" spc="-1">
                <a:latin typeface="Arial"/>
              </a:rPr>
              <a:t>-Por analogía (6 puntos)</a:t>
            </a:r>
          </a:p>
          <a:p>
            <a:pPr algn="just">
              <a:lnSpc>
                <a:spcPct val="100000"/>
              </a:lnSpc>
            </a:pPr>
            <a:endParaRPr lang="es-CL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CL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CL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CL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Words>552</Words>
  <Application>Microsoft Office PowerPoint</Application>
  <PresentationFormat>Presentación en pantalla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Esquemas  Argumentales</dc:title>
  <dc:subject/>
  <dc:creator>Usuario</dc:creator>
  <dc:description/>
  <cp:lastModifiedBy>Usuario de Windows</cp:lastModifiedBy>
  <cp:revision>6</cp:revision>
  <dcterms:created xsi:type="dcterms:W3CDTF">2017-11-08T19:44:13Z</dcterms:created>
  <dcterms:modified xsi:type="dcterms:W3CDTF">2020-03-19T19:07:50Z</dcterms:modified>
  <dc:language>es-CL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Presentación en pantalla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6</vt:i4>
  </property>
</Properties>
</file>