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84" r:id="rId5"/>
    <p:sldId id="257" r:id="rId6"/>
    <p:sldId id="280" r:id="rId7"/>
    <p:sldId id="281" r:id="rId8"/>
    <p:sldId id="277" r:id="rId9"/>
    <p:sldId id="282" r:id="rId10"/>
    <p:sldId id="283" r:id="rId11"/>
    <p:sldId id="271" r:id="rId1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22F"/>
    <a:srgbClr val="AA3121"/>
    <a:srgbClr val="D6E8E4"/>
    <a:srgbClr val="E73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54" autoAdjust="0"/>
    <p:restoredTop sz="94660"/>
  </p:normalViewPr>
  <p:slideViewPr>
    <p:cSldViewPr>
      <p:cViewPr varScale="1">
        <p:scale>
          <a:sx n="91" d="100"/>
          <a:sy n="91" d="100"/>
        </p:scale>
        <p:origin x="56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463E3E-711E-4F58-8AE0-DC61FACDBF99}" type="datetime1">
              <a:rPr lang="es-ES" smtClean="0"/>
              <a:t>27/03/2020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DEB00-82B1-401B-8941-0136CEB769BF}" type="datetime1">
              <a:rPr lang="es-ES" smtClean="0"/>
              <a:pPr/>
              <a:t>27/03/2020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Editar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2952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94955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0" name="Marcador de posición de tex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co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smtClean="0"/>
              <a:t>Haga clic para modificar el estilo de título del patrón</a:t>
            </a:r>
            <a:endParaRPr lang="es" dirty="0"/>
          </a:p>
        </p:txBody>
      </p:sp>
      <p:sp>
        <p:nvSpPr>
          <p:cNvPr id="8" name="Forma libre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9" name="Marcador de posición de imagen 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0" name="Forma libre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11" name="Marcador de posición de imagen 1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4" name="Forma libre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0" name="Forma libre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21" name="Marcador de posición de imagen 2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4880ED-3A1F-41D7-8E0F-3E84A3671A68}" type="datetime1">
              <a:rPr lang="es-ES" noProof="0" smtClean="0"/>
              <a:t>27/03/2020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EEDA9D-402E-447F-8608-B13BDCE806AF}" type="datetime1">
              <a:rPr lang="es-ES" noProof="0" smtClean="0"/>
              <a:t>27/03/2020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363CB7-5045-4CEF-B79F-27107AB243FE}" type="datetime1">
              <a:rPr lang="es-ES" smtClean="0"/>
              <a:t>27/03/2020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9DCFD-D8F9-414E-9E96-7D491AABB19D}" type="datetime1">
              <a:rPr lang="es-ES" noProof="0" smtClean="0"/>
              <a:t>27/03/2020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BDC470-416A-4546-A563-4B4E55AB4D83}" type="datetime1">
              <a:rPr lang="es-ES" noProof="0" smtClean="0"/>
              <a:t>27/03/2020</a:t>
            </a:fld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FC4896-5E98-4568-A150-68B4B98096D1}" type="datetime1">
              <a:rPr lang="es-ES" noProof="0" smtClean="0"/>
              <a:t>27/03/2020</a:t>
            </a:fld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66EFE2-9FD9-4DB0-985D-5B493B715C4B}" type="datetime1">
              <a:rPr lang="es-ES" noProof="0" smtClean="0"/>
              <a:t>27/03/2020</a:t>
            </a:fld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B72A82-7894-4BC5-A8EB-CEEDC3F58109}" type="datetime1">
              <a:rPr lang="es-ES" noProof="0" smtClean="0"/>
              <a:t>27/03/2020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2" name="Marcador de posición de imagen 11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D700C6-E75F-4D68-A30E-3C7F7C317FC4}" type="datetime1">
              <a:rPr lang="es-ES" noProof="0" smtClean="0"/>
              <a:t>27/03/2020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Editar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</a:t>
            </a:r>
            <a:r>
              <a:rPr lang="es-ES" noProof="0" dirty="0"/>
              <a:t>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414C5AF-B895-40B7-9EF1-1A87E3FED2CF}" type="datetime1">
              <a:rPr lang="es-ES" noProof="0" smtClean="0"/>
              <a:t>27/03/2020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783632" y="-819472"/>
            <a:ext cx="7576751" cy="3384376"/>
          </a:xfrm>
        </p:spPr>
        <p:txBody>
          <a:bodyPr>
            <a:normAutofit/>
          </a:bodyPr>
          <a:lstStyle/>
          <a:p>
            <a:r>
              <a:rPr lang="es-CL" sz="8000" b="1" dirty="0" smtClean="0">
                <a:solidFill>
                  <a:srgbClr val="F7722F"/>
                </a:solidFill>
                <a:latin typeface="Berlin Sans FB" panose="020E0602020502020306" pitchFamily="34" charset="0"/>
              </a:rPr>
              <a:t>Artes Visuales</a:t>
            </a:r>
            <a:endParaRPr lang="es-CL" sz="8000" b="1" dirty="0">
              <a:solidFill>
                <a:srgbClr val="F7722F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2207568" y="2852936"/>
            <a:ext cx="7711752" cy="9144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CL" b="1" dirty="0">
                <a:solidFill>
                  <a:srgbClr val="0070C0"/>
                </a:solidFill>
                <a:latin typeface="Century Gothic" panose="020B0502020202020204" pitchFamily="34" charset="0"/>
              </a:rPr>
              <a:t> Instituto Inmaculada Concepción</a:t>
            </a:r>
            <a:br>
              <a:rPr lang="es-CL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es-CL" b="1" dirty="0">
                <a:solidFill>
                  <a:srgbClr val="0070C0"/>
                </a:solidFill>
                <a:latin typeface="Century Gothic" panose="020B0502020202020204" pitchFamily="34" charset="0"/>
              </a:rPr>
              <a:t> Valdivia</a:t>
            </a:r>
          </a:p>
          <a:p>
            <a:pPr algn="ctr"/>
            <a:r>
              <a:rPr lang="es-CL" b="1" dirty="0">
                <a:solidFill>
                  <a:srgbClr val="0070C0"/>
                </a:solidFill>
                <a:latin typeface="Century Gothic" panose="020B0502020202020204" pitchFamily="34" charset="0"/>
              </a:rPr>
              <a:t>1° Básico «A Y B»</a:t>
            </a:r>
            <a:endParaRPr lang="es-E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endParaRPr lang="es-CL" dirty="0"/>
          </a:p>
        </p:txBody>
      </p:sp>
      <p:pic>
        <p:nvPicPr>
          <p:cNvPr id="6" name="Picture 4" descr="https://tse4.mm.bing.net/th?id=OIP.o_HbSalIOwQ1HuJYZbSdzwAAAA&amp;pid=Api&amp;P=0&amp;w=365&amp;h=121">
            <a:extLst>
              <a:ext uri="{FF2B5EF4-FFF2-40B4-BE49-F238E27FC236}">
                <a16:creationId xmlns:a16="http://schemas.microsoft.com/office/drawing/2014/main" id="{5F45D96E-A8C8-4E92-B350-656CA3006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1150" y="404664"/>
            <a:ext cx="2124588" cy="70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23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1412776"/>
            <a:ext cx="8458200" cy="2101552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sz="4000" b="1" i="1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Identificar</a:t>
            </a:r>
            <a:r>
              <a:rPr lang="es-ES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los diferentes tipos de líneas, apoyándose en este </a:t>
            </a:r>
            <a:r>
              <a:rPr lang="es-ES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Power</a:t>
            </a:r>
            <a:r>
              <a:rPr lang="es-ES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Point y en la observación de su entorno, con actitud de </a:t>
            </a:r>
            <a:r>
              <a:rPr lang="es-ES" sz="4000" b="1" i="1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autonomía</a:t>
            </a:r>
            <a:endParaRPr lang="es-ES" sz="4000" b="1" i="1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780928"/>
            <a:ext cx="7086600" cy="1062608"/>
          </a:xfrm>
        </p:spPr>
        <p:txBody>
          <a:bodyPr rtlCol="0">
            <a:normAutofit/>
          </a:bodyPr>
          <a:lstStyle/>
          <a:p>
            <a:pPr rtl="0"/>
            <a:endParaRPr lang="es-ES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639616" y="1124744"/>
            <a:ext cx="6818040" cy="1828800"/>
          </a:xfrm>
        </p:spPr>
        <p:txBody>
          <a:bodyPr>
            <a:noAutofit/>
          </a:bodyPr>
          <a:lstStyle/>
          <a:p>
            <a:pPr algn="ctr"/>
            <a:r>
              <a:rPr lang="es-CL" sz="6600" spc="300" dirty="0">
                <a:ln/>
                <a:solidFill>
                  <a:srgbClr val="7030A0"/>
                </a:solidFill>
                <a:latin typeface="Berlin Sans FB" panose="020E0602020502020306" pitchFamily="34" charset="0"/>
              </a:rPr>
              <a:t>Existen diferentes tipos de </a:t>
            </a:r>
            <a:r>
              <a:rPr lang="es-CL" sz="6600" spc="300" dirty="0" smtClean="0">
                <a:ln/>
                <a:solidFill>
                  <a:srgbClr val="7030A0"/>
                </a:solidFill>
                <a:latin typeface="Berlin Sans FB" panose="020E0602020502020306" pitchFamily="34" charset="0"/>
              </a:rPr>
              <a:t>líneas</a:t>
            </a:r>
            <a:endParaRPr lang="es-CL" sz="6600" spc="300" dirty="0">
              <a:solidFill>
                <a:srgbClr val="7030A0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3305436" y="3356992"/>
            <a:ext cx="5486400" cy="914400"/>
          </a:xfrm>
        </p:spPr>
        <p:txBody>
          <a:bodyPr>
            <a:noAutofit/>
          </a:bodyPr>
          <a:lstStyle/>
          <a:p>
            <a:pPr algn="ctr"/>
            <a:r>
              <a:rPr lang="es-CL" sz="3200" b="1" dirty="0" smtClean="0">
                <a:ln/>
                <a:solidFill>
                  <a:srgbClr val="00B0F0"/>
                </a:solidFill>
                <a:latin typeface="Century Gothic" panose="020B0502020202020204" pitchFamily="34" charset="0"/>
              </a:rPr>
              <a:t>Conozcámoslas a continuación…</a:t>
            </a:r>
            <a:endParaRPr lang="es-CL" sz="3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16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Marcador de posición de imagen 33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" t="24" r="-45216" b="-5018"/>
          <a:stretch/>
        </p:blipFill>
        <p:spPr>
          <a:xfrm>
            <a:off x="957819" y="4725507"/>
            <a:ext cx="2752545" cy="1587658"/>
          </a:xfr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28" name="Marcador de posición de imagen 27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" t="1603" r="-18711" b="6606"/>
          <a:stretch/>
        </p:blipFill>
        <p:spPr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1" name="CuadroTexto 10"/>
          <p:cNvSpPr txBox="1"/>
          <p:nvPr/>
        </p:nvSpPr>
        <p:spPr>
          <a:xfrm>
            <a:off x="7794759" y="4127525"/>
            <a:ext cx="1454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rgbClr val="7030A0"/>
                </a:solidFill>
              </a:rPr>
              <a:t>Líneas</a:t>
            </a:r>
            <a:br>
              <a:rPr lang="es-CL" sz="2400" dirty="0" smtClean="0">
                <a:solidFill>
                  <a:srgbClr val="7030A0"/>
                </a:solidFill>
              </a:rPr>
            </a:br>
            <a:r>
              <a:rPr lang="es-CL" sz="2400" dirty="0" smtClean="0">
                <a:solidFill>
                  <a:srgbClr val="7030A0"/>
                </a:solidFill>
              </a:rPr>
              <a:t>delgadas</a:t>
            </a:r>
            <a:endParaRPr lang="es-CL" sz="2400" dirty="0">
              <a:solidFill>
                <a:srgbClr val="7030A0"/>
              </a:solidFill>
            </a:endParaRPr>
          </a:p>
        </p:txBody>
      </p:sp>
      <p:pic>
        <p:nvPicPr>
          <p:cNvPr id="27" name="Marcador de posición de imagen 2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" t="3787" r="-25912" b="-1592"/>
          <a:stretch/>
        </p:blipFill>
        <p:spPr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29" name="Marcador de posición de imagen 28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" t="3419" r="-24636" b="8388"/>
          <a:stretch/>
        </p:blipFill>
        <p:spPr>
          <a:xfrm>
            <a:off x="999496" y="547000"/>
            <a:ext cx="2752545" cy="1587658"/>
          </a:xfr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9" name="CuadroTexto 8"/>
          <p:cNvSpPr txBox="1"/>
          <p:nvPr/>
        </p:nvSpPr>
        <p:spPr>
          <a:xfrm>
            <a:off x="7772626" y="1126548"/>
            <a:ext cx="1565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00B0F0"/>
                </a:solidFill>
              </a:rPr>
              <a:t>Líneas</a:t>
            </a:r>
            <a:br>
              <a:rPr lang="es-CL" sz="2400" b="1" dirty="0" smtClean="0">
                <a:solidFill>
                  <a:srgbClr val="00B0F0"/>
                </a:solidFill>
              </a:rPr>
            </a:br>
            <a:r>
              <a:rPr lang="es-CL" sz="2400" b="1" dirty="0" smtClean="0">
                <a:solidFill>
                  <a:srgbClr val="00B0F0"/>
                </a:solidFill>
              </a:rPr>
              <a:t>gruesas</a:t>
            </a:r>
            <a:endParaRPr lang="es-CL" sz="2400" b="1" dirty="0">
              <a:solidFill>
                <a:srgbClr val="00B0F0"/>
              </a:solidFill>
            </a:endParaRPr>
          </a:p>
        </p:txBody>
      </p:sp>
      <p:pic>
        <p:nvPicPr>
          <p:cNvPr id="32" name="Marcador de posición de imagen 31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" t="5027" r="-39478" b="9930"/>
          <a:stretch/>
        </p:blipFill>
        <p:spPr>
          <a:xfrm>
            <a:off x="999497" y="2658751"/>
            <a:ext cx="2752544" cy="1587657"/>
          </a:xfr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1" name="CuadroTexto 30"/>
          <p:cNvSpPr txBox="1"/>
          <p:nvPr/>
        </p:nvSpPr>
        <p:spPr>
          <a:xfrm>
            <a:off x="2375768" y="1187377"/>
            <a:ext cx="1565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ln>
                  <a:solidFill>
                    <a:schemeClr val="bg1"/>
                  </a:solidFill>
                </a:ln>
                <a:solidFill>
                  <a:schemeClr val="accent3"/>
                </a:solidFill>
              </a:rPr>
              <a:t>Líneas</a:t>
            </a:r>
            <a:br>
              <a:rPr lang="es-CL" sz="2400" b="1" dirty="0" smtClean="0">
                <a:ln>
                  <a:solidFill>
                    <a:schemeClr val="bg1"/>
                  </a:solidFill>
                </a:ln>
                <a:solidFill>
                  <a:schemeClr val="accent3"/>
                </a:solidFill>
              </a:rPr>
            </a:br>
            <a:r>
              <a:rPr lang="es-CL" sz="2400" b="1" dirty="0" smtClean="0">
                <a:ln>
                  <a:solidFill>
                    <a:schemeClr val="bg1"/>
                  </a:solidFill>
                </a:ln>
                <a:solidFill>
                  <a:schemeClr val="accent3"/>
                </a:solidFill>
              </a:rPr>
              <a:t>rectas</a:t>
            </a:r>
            <a:endParaRPr lang="es-CL" sz="2400" b="1" dirty="0">
              <a:ln>
                <a:solidFill>
                  <a:schemeClr val="bg1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2522895" y="3038828"/>
            <a:ext cx="1441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ln>
                  <a:solidFill>
                    <a:schemeClr val="bg1"/>
                  </a:solidFill>
                </a:ln>
                <a:solidFill>
                  <a:srgbClr val="E73B85"/>
                </a:solidFill>
              </a:rPr>
              <a:t>Líneas</a:t>
            </a:r>
            <a:br>
              <a:rPr lang="es-CL" sz="2400" b="1" dirty="0" smtClean="0">
                <a:ln>
                  <a:solidFill>
                    <a:schemeClr val="bg1"/>
                  </a:solidFill>
                </a:ln>
                <a:solidFill>
                  <a:srgbClr val="E73B85"/>
                </a:solidFill>
              </a:rPr>
            </a:br>
            <a:r>
              <a:rPr lang="es-CL" sz="2400" b="1" dirty="0" smtClean="0">
                <a:ln>
                  <a:solidFill>
                    <a:schemeClr val="bg1"/>
                  </a:solidFill>
                </a:ln>
                <a:solidFill>
                  <a:srgbClr val="E73B85"/>
                </a:solidFill>
              </a:rPr>
              <a:t>curvas</a:t>
            </a:r>
            <a:endParaRPr lang="es-CL" sz="2400" b="1" dirty="0">
              <a:ln>
                <a:solidFill>
                  <a:schemeClr val="bg1"/>
                </a:solidFill>
              </a:ln>
              <a:solidFill>
                <a:srgbClr val="E73B85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2437499" y="4958522"/>
            <a:ext cx="1441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Líneas</a:t>
            </a:r>
            <a:br>
              <a:rPr lang="es-CL" sz="2400" b="1" dirty="0" smtClean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</a:rPr>
            </a:br>
            <a:r>
              <a:rPr lang="es-CL" sz="2400" b="1" dirty="0" smtClean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mixtas</a:t>
            </a:r>
            <a:endParaRPr lang="es-CL" sz="2400" b="1" dirty="0">
              <a:ln>
                <a:solidFill>
                  <a:schemeClr val="bg1"/>
                </a:solidFill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6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5521447"/>
            <a:ext cx="122233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600" dirty="0" smtClean="0">
                <a:solidFill>
                  <a:srgbClr val="E73B85"/>
                </a:solidFill>
                <a:latin typeface="Berlin Sans FB" panose="020E0602020502020306" pitchFamily="34" charset="0"/>
              </a:rPr>
              <a:t>Las líneas son parte de nuestro entorno natural y cotidiano, podemos encontrarlas donde sea </a:t>
            </a:r>
            <a:r>
              <a:rPr lang="es-CL" sz="2600" dirty="0">
                <a:solidFill>
                  <a:srgbClr val="E73B85"/>
                </a:solidFill>
                <a:latin typeface="Berlin Sans FB" panose="020E0602020502020306" pitchFamily="34" charset="0"/>
              </a:rPr>
              <a:t>que </a:t>
            </a:r>
            <a:r>
              <a:rPr lang="es-CL" sz="2600" dirty="0" smtClean="0">
                <a:solidFill>
                  <a:srgbClr val="E73B85"/>
                </a:solidFill>
                <a:latin typeface="Berlin Sans FB" panose="020E0602020502020306" pitchFamily="34" charset="0"/>
              </a:rPr>
              <a:t>miremos, están en todos los </a:t>
            </a:r>
            <a:r>
              <a:rPr lang="es-CL" sz="2600" dirty="0">
                <a:solidFill>
                  <a:srgbClr val="E73B85"/>
                </a:solidFill>
                <a:latin typeface="Berlin Sans FB" panose="020E0602020502020306" pitchFamily="34" charset="0"/>
              </a:rPr>
              <a:t>lugares </a:t>
            </a:r>
            <a:r>
              <a:rPr lang="es-CL" sz="2600" dirty="0" smtClean="0">
                <a:solidFill>
                  <a:srgbClr val="E73B85"/>
                </a:solidFill>
                <a:latin typeface="Berlin Sans FB" panose="020E0602020502020306" pitchFamily="34" charset="0"/>
              </a:rPr>
              <a:t>incluso en </a:t>
            </a:r>
            <a:r>
              <a:rPr lang="es-CL" sz="2600" smtClean="0">
                <a:solidFill>
                  <a:srgbClr val="E73B85"/>
                </a:solidFill>
                <a:latin typeface="Berlin Sans FB" panose="020E0602020502020306" pitchFamily="34" charset="0"/>
              </a:rPr>
              <a:t>los más </a:t>
            </a:r>
            <a:r>
              <a:rPr lang="es-CL" sz="2600" dirty="0">
                <a:solidFill>
                  <a:srgbClr val="E73B85"/>
                </a:solidFill>
                <a:latin typeface="Berlin Sans FB" panose="020E0602020502020306" pitchFamily="34" charset="0"/>
              </a:rPr>
              <a:t>inesperados… </a:t>
            </a:r>
          </a:p>
        </p:txBody>
      </p:sp>
      <p:sp>
        <p:nvSpPr>
          <p:cNvPr id="3" name="AutoShape 2" descr="Resultado de imagen para solidaridad image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32" name="Picture 8" descr="MOP descartó riesgo estructural en el puente Calle Calle | RioenLinea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 r="13460"/>
          <a:stretch>
            <a:fillRect/>
          </a:stretch>
        </p:blipFill>
        <p:spPr bwMode="auto">
          <a:xfrm>
            <a:off x="1199456" y="1268760"/>
            <a:ext cx="4484639" cy="345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ASEMENT WINDOWS | An Architect Explains | ARCHITECTURE IDEAS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6" b="10156"/>
          <a:stretch>
            <a:fillRect/>
          </a:stretch>
        </p:blipFill>
        <p:spPr bwMode="auto">
          <a:xfrm>
            <a:off x="6553692" y="1124744"/>
            <a:ext cx="2531304" cy="16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hilco en Flor | Flores, Flor de lis, Paisajes"/>
          <p:cNvPicPr>
            <a:picLocks noGrp="1" noChangeAspect="1" noChangeArrowheads="1"/>
          </p:cNvPicPr>
          <p:nvPr>
            <p:ph type="pic" sz="quarter" idx="16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1" t="7180" r="-5438" b="4715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4996" y="2969386"/>
            <a:ext cx="3102784" cy="224695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5553" y="712385"/>
            <a:ext cx="9110285" cy="4593039"/>
          </a:xfrm>
          <a:prstGeom prst="rect">
            <a:avLst/>
          </a:prstGeom>
        </p:spPr>
      </p:pic>
      <p:sp>
        <p:nvSpPr>
          <p:cNvPr id="14" name="Rectángulo redondeado 13"/>
          <p:cNvSpPr/>
          <p:nvPr/>
        </p:nvSpPr>
        <p:spPr>
          <a:xfrm>
            <a:off x="9084996" y="908720"/>
            <a:ext cx="323372" cy="2088232"/>
          </a:xfrm>
          <a:prstGeom prst="roundRect">
            <a:avLst/>
          </a:prstGeom>
          <a:solidFill>
            <a:srgbClr val="D6E8E4"/>
          </a:solidFill>
          <a:ln>
            <a:solidFill>
              <a:srgbClr val="D6E8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38" name="Picture 14" descr="Tronco del Arrayán, árbol nativo del sur de Chile- Región de la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6" r="8986"/>
          <a:stretch/>
        </p:blipFill>
        <p:spPr bwMode="auto">
          <a:xfrm>
            <a:off x="9264352" y="3093231"/>
            <a:ext cx="2592287" cy="188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73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551384" y="6167965"/>
            <a:ext cx="11377264" cy="579921"/>
          </a:xfrm>
        </p:spPr>
        <p:txBody>
          <a:bodyPr>
            <a:noAutofit/>
          </a:bodyPr>
          <a:lstStyle/>
          <a:p>
            <a:r>
              <a:rPr lang="es-CL" sz="2800" dirty="0" smtClean="0">
                <a:solidFill>
                  <a:srgbClr val="E73B85"/>
                </a:solidFill>
                <a:latin typeface="Berlin Sans FB" panose="020E0602020502020306" pitchFamily="34" charset="0"/>
              </a:rPr>
              <a:t/>
            </a:r>
            <a:br>
              <a:rPr lang="es-CL" sz="2800" dirty="0" smtClean="0">
                <a:solidFill>
                  <a:srgbClr val="E73B85"/>
                </a:solidFill>
                <a:latin typeface="Berlin Sans FB" panose="020E0602020502020306" pitchFamily="34" charset="0"/>
              </a:rPr>
            </a:br>
            <a:r>
              <a:rPr lang="es-CL" sz="2800" dirty="0" smtClean="0">
                <a:solidFill>
                  <a:srgbClr val="E73B85"/>
                </a:solidFill>
                <a:latin typeface="Berlin Sans FB" panose="020E0602020502020306" pitchFamily="34" charset="0"/>
              </a:rPr>
              <a:t/>
            </a:r>
            <a:br>
              <a:rPr lang="es-CL" sz="2800" dirty="0" smtClean="0">
                <a:solidFill>
                  <a:srgbClr val="E73B85"/>
                </a:solidFill>
                <a:latin typeface="Berlin Sans FB" panose="020E0602020502020306" pitchFamily="34" charset="0"/>
              </a:rPr>
            </a:br>
            <a:r>
              <a:rPr lang="es-CL" sz="2800" dirty="0" smtClean="0">
                <a:solidFill>
                  <a:srgbClr val="FFC000"/>
                </a:solidFill>
                <a:latin typeface="Berlin Sans FB" panose="020E0602020502020306" pitchFamily="34" charset="0"/>
              </a:rPr>
              <a:t>Aunque no te des cuenta en nuestro día a día </a:t>
            </a:r>
            <a:r>
              <a:rPr lang="es-CL" sz="2800" dirty="0">
                <a:solidFill>
                  <a:srgbClr val="FFC000"/>
                </a:solidFill>
                <a:latin typeface="Berlin Sans FB" panose="020E0602020502020306" pitchFamily="34" charset="0"/>
              </a:rPr>
              <a:t>o</a:t>
            </a:r>
            <a:r>
              <a:rPr lang="es-CL" sz="2800" dirty="0" smtClean="0">
                <a:solidFill>
                  <a:srgbClr val="FFC000"/>
                </a:solidFill>
                <a:latin typeface="Berlin Sans FB" panose="020E0602020502020306" pitchFamily="34" charset="0"/>
              </a:rPr>
              <a:t>cupamos objetos que están formados por líneas.</a:t>
            </a:r>
            <a:br>
              <a:rPr lang="es-CL" sz="2800" dirty="0" smtClean="0">
                <a:solidFill>
                  <a:srgbClr val="FFC000"/>
                </a:solidFill>
                <a:latin typeface="Berlin Sans FB" panose="020E0602020502020306" pitchFamily="34" charset="0"/>
              </a:rPr>
            </a:br>
            <a:r>
              <a:rPr lang="es-CL" sz="2800" dirty="0" smtClean="0">
                <a:solidFill>
                  <a:srgbClr val="FFC000"/>
                </a:solidFill>
                <a:latin typeface="Berlin Sans FB" panose="020E0602020502020306" pitchFamily="34" charset="0"/>
              </a:rPr>
              <a:t>Si observas con atención verás que las líneas están en todas partes, que hay </a:t>
            </a:r>
            <a:r>
              <a:rPr lang="es-CL" sz="2800" dirty="0">
                <a:solidFill>
                  <a:srgbClr val="FFC000"/>
                </a:solidFill>
                <a:latin typeface="Berlin Sans FB" panose="020E0602020502020306" pitchFamily="34" charset="0"/>
              </a:rPr>
              <a:t>de todos los tipos, formas y </a:t>
            </a:r>
            <a:r>
              <a:rPr lang="es-CL" sz="2800" dirty="0" smtClean="0">
                <a:solidFill>
                  <a:srgbClr val="FFC000"/>
                </a:solidFill>
                <a:latin typeface="Berlin Sans FB" panose="020E0602020502020306" pitchFamily="34" charset="0"/>
              </a:rPr>
              <a:t>tamaños.</a:t>
            </a:r>
            <a:endParaRPr lang="es-CL" sz="2800" dirty="0">
              <a:solidFill>
                <a:srgbClr val="FFC000"/>
              </a:solidFill>
            </a:endParaRPr>
          </a:p>
        </p:txBody>
      </p:sp>
      <p:sp>
        <p:nvSpPr>
          <p:cNvPr id="10" name="Marcador de posición de imagen 9"/>
          <p:cNvSpPr>
            <a:spLocks noGrp="1"/>
          </p:cNvSpPr>
          <p:nvPr>
            <p:ph type="pic" sz="quarter" idx="16"/>
          </p:nvPr>
        </p:nvSpPr>
        <p:spPr>
          <a:solidFill>
            <a:schemeClr val="bg1"/>
          </a:solidFill>
        </p:spPr>
      </p:sp>
      <p:sp>
        <p:nvSpPr>
          <p:cNvPr id="11" name="Marcador de posición de imagen 10"/>
          <p:cNvSpPr>
            <a:spLocks noGrp="1"/>
          </p:cNvSpPr>
          <p:nvPr>
            <p:ph type="pic" sz="quarter" idx="15"/>
          </p:nvPr>
        </p:nvSpPr>
        <p:spPr>
          <a:solidFill>
            <a:schemeClr val="bg1"/>
          </a:solidFill>
        </p:spPr>
      </p:sp>
      <p:pic>
        <p:nvPicPr>
          <p:cNvPr id="2050" name="Picture 2" descr="SILLA DE COMEDOR CRUCETA BEIGE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" r="1930"/>
          <a:stretch>
            <a:fillRect/>
          </a:stretch>
        </p:blipFill>
        <p:spPr bwMode="auto">
          <a:xfrm>
            <a:off x="6672063" y="1158847"/>
            <a:ext cx="2460599" cy="155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aber-Castell 9000 (Lapiz Grafito) - (Disponible en 16 Graduacion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109744"/>
            <a:ext cx="3743168" cy="374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talica Espejo de Acero de Sobremesa con Magnifier - Unity Stor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6" t="16533" r="12502" b="13183"/>
          <a:stretch/>
        </p:blipFill>
        <p:spPr bwMode="auto">
          <a:xfrm>
            <a:off x="6672063" y="3231092"/>
            <a:ext cx="2304257" cy="160224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8711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1464" y="4077072"/>
            <a:ext cx="9829800" cy="1082674"/>
          </a:xfrm>
        </p:spPr>
        <p:txBody>
          <a:bodyPr>
            <a:noAutofit/>
          </a:bodyPr>
          <a:lstStyle/>
          <a:p>
            <a:pPr algn="ctr"/>
            <a:r>
              <a:rPr lang="es-CL" sz="4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Observamos nuestro alrededor</a:t>
            </a:r>
            <a:r>
              <a:rPr lang="es-CL" sz="6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/>
            </a:r>
            <a:br>
              <a:rPr lang="es-CL" sz="6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es-CL" sz="6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¿Puedes identificar al menos una línea de cada tipo?</a:t>
            </a:r>
            <a:endParaRPr lang="es-CL" sz="66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51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mensajes de la responsabilid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3" r="-980"/>
          <a:stretch/>
        </p:blipFill>
        <p:spPr bwMode="auto">
          <a:xfrm>
            <a:off x="2135560" y="1772816"/>
            <a:ext cx="7416824" cy="3851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iguito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7122_TF03896101.potx" id="{54DDF90D-4D8C-4C0B-8E7A-27FE1D9E818D}" vid="{D83EF4BC-2653-47A8-9905-60BE1DC3223F}"/>
    </a:ext>
  </a:extLst>
</a:theme>
</file>

<file path=ppt/theme/theme2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a4f35948-e619-41b3-aa29-22878b09cfd2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40262f94-9f35-4ac3-9a90-690165a166b7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educativa de niños en el patio de la escuela (álbum panorámico)</Template>
  <TotalTime>1211</TotalTime>
  <Words>78</Words>
  <Application>Microsoft Office PowerPoint</Application>
  <PresentationFormat>Panorámica</PresentationFormat>
  <Paragraphs>16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Berlin Sans FB</vt:lpstr>
      <vt:lpstr>Century Gothic</vt:lpstr>
      <vt:lpstr>Times New Roman</vt:lpstr>
      <vt:lpstr>Amiguitos 16x9</vt:lpstr>
      <vt:lpstr>Artes Visuales</vt:lpstr>
      <vt:lpstr>Identificar los diferentes tipos de líneas, apoyándose en este Power Point y en la observación de su entorno, con actitud de autonomía</vt:lpstr>
      <vt:lpstr>Existen diferentes tipos de líneas</vt:lpstr>
      <vt:lpstr>Presentación de PowerPoint</vt:lpstr>
      <vt:lpstr>Presentación de PowerPoint</vt:lpstr>
      <vt:lpstr>  Aunque no te des cuenta en nuestro día a día ocupamos objetos que están formados por líneas. Si observas con atención verás que las líneas están en todas partes, que hay de todos los tipos, formas y tamaños.</vt:lpstr>
      <vt:lpstr>Observamos nuestro alrededor  ¿Puedes identificar al menos una línea de cada tipo?</vt:lpstr>
      <vt:lpstr>Presentación de PowerPoint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Psicología Infantil.</dc:title>
  <dc:creator>ruben nicolas barrera andrade</dc:creator>
  <cp:lastModifiedBy>Jose LUIs Alarcón Badilla</cp:lastModifiedBy>
  <cp:revision>50</cp:revision>
  <dcterms:created xsi:type="dcterms:W3CDTF">2018-07-06T03:08:59Z</dcterms:created>
  <dcterms:modified xsi:type="dcterms:W3CDTF">2020-03-27T14:04:19Z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