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7534E737-6ADC-4F36-B9A1-721716562B63}" type="datetimeFigureOut">
              <a:rPr lang="es-CL" smtClean="0"/>
              <a:t>17-03-2020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076027B-7BEA-423F-BE2E-DBAA51BF967C}" type="slidenum">
              <a:rPr lang="es-CL" smtClean="0"/>
              <a:t>‹Nº›</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7534E737-6ADC-4F36-B9A1-721716562B63}" type="datetimeFigureOut">
              <a:rPr lang="es-CL" smtClean="0"/>
              <a:t>17-03-2020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076027B-7BEA-423F-BE2E-DBAA51BF967C}" type="slidenum">
              <a:rPr lang="es-CL" smtClean="0"/>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7534E737-6ADC-4F36-B9A1-721716562B63}" type="datetimeFigureOut">
              <a:rPr lang="es-CL" smtClean="0"/>
              <a:t>17-03-2020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076027B-7BEA-423F-BE2E-DBAA51BF967C}" type="slidenum">
              <a:rPr lang="es-CL" smtClean="0"/>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7534E737-6ADC-4F36-B9A1-721716562B63}" type="datetimeFigureOut">
              <a:rPr lang="es-CL" smtClean="0"/>
              <a:t>17-03-2020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076027B-7BEA-423F-BE2E-DBAA51BF967C}" type="slidenum">
              <a:rPr lang="es-CL" smtClean="0"/>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7534E737-6ADC-4F36-B9A1-721716562B63}" type="datetimeFigureOut">
              <a:rPr lang="es-CL" smtClean="0"/>
              <a:t>17-03-2020</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B076027B-7BEA-423F-BE2E-DBAA51BF967C}" type="slidenum">
              <a:rPr lang="es-CL" smtClean="0"/>
              <a:t>‹Nº›</a:t>
            </a:fld>
            <a:endParaRPr lang="es-C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7534E737-6ADC-4F36-B9A1-721716562B63}" type="datetimeFigureOut">
              <a:rPr lang="es-CL" smtClean="0"/>
              <a:t>17-03-2020</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B076027B-7BEA-423F-BE2E-DBAA51BF967C}" type="slidenum">
              <a:rPr lang="es-CL" smtClean="0"/>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7534E737-6ADC-4F36-B9A1-721716562B63}" type="datetimeFigureOut">
              <a:rPr lang="es-CL" smtClean="0"/>
              <a:t>17-03-2020</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B076027B-7BEA-423F-BE2E-DBAA51BF967C}" type="slidenum">
              <a:rPr lang="es-CL" smtClean="0"/>
              <a:t>‹Nº›</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7534E737-6ADC-4F36-B9A1-721716562B63}" type="datetimeFigureOut">
              <a:rPr lang="es-CL" smtClean="0"/>
              <a:t>17-03-2020</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B076027B-7BEA-423F-BE2E-DBAA51BF967C}" type="slidenum">
              <a:rPr lang="es-CL" smtClean="0"/>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34E737-6ADC-4F36-B9A1-721716562B63}" type="datetimeFigureOut">
              <a:rPr lang="es-CL" smtClean="0"/>
              <a:t>17-03-2020</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B076027B-7BEA-423F-BE2E-DBAA51BF967C}" type="slidenum">
              <a:rPr lang="es-CL" smtClean="0"/>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534E737-6ADC-4F36-B9A1-721716562B63}" type="datetimeFigureOut">
              <a:rPr lang="es-CL" smtClean="0"/>
              <a:t>17-03-2020</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B076027B-7BEA-423F-BE2E-DBAA51BF967C}" type="slidenum">
              <a:rPr lang="es-CL" smtClean="0"/>
              <a:t>‹Nº›</a:t>
            </a:fld>
            <a:endParaRPr lang="es-CL"/>
          </a:p>
        </p:txBody>
      </p:sp>
      <p:sp>
        <p:nvSpPr>
          <p:cNvPr id="9" name="Content Placeholder 8"/>
          <p:cNvSpPr>
            <a:spLocks noGrp="1"/>
          </p:cNvSpPr>
          <p:nvPr>
            <p:ph sz="quarter" idx="13"/>
          </p:nvPr>
        </p:nvSpPr>
        <p:spPr>
          <a:xfrm>
            <a:off x="304800" y="381000"/>
            <a:ext cx="7772400" cy="494284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8" name="Date Placeholder 7"/>
          <p:cNvSpPr>
            <a:spLocks noGrp="1"/>
          </p:cNvSpPr>
          <p:nvPr>
            <p:ph type="dt" sz="half" idx="10"/>
          </p:nvPr>
        </p:nvSpPr>
        <p:spPr/>
        <p:txBody>
          <a:bodyPr/>
          <a:lstStyle/>
          <a:p>
            <a:fld id="{7534E737-6ADC-4F36-B9A1-721716562B63}" type="datetimeFigureOut">
              <a:rPr lang="es-CL" smtClean="0"/>
              <a:t>17-03-2020</a:t>
            </a:fld>
            <a:endParaRPr lang="es-CL"/>
          </a:p>
        </p:txBody>
      </p:sp>
      <p:sp>
        <p:nvSpPr>
          <p:cNvPr id="9" name="Slide Number Placeholder 8"/>
          <p:cNvSpPr>
            <a:spLocks noGrp="1"/>
          </p:cNvSpPr>
          <p:nvPr>
            <p:ph type="sldNum" sz="quarter" idx="11"/>
          </p:nvPr>
        </p:nvSpPr>
        <p:spPr/>
        <p:txBody>
          <a:bodyPr/>
          <a:lstStyle/>
          <a:p>
            <a:fld id="{B076027B-7BEA-423F-BE2E-DBAA51BF967C}" type="slidenum">
              <a:rPr lang="es-CL" smtClean="0"/>
              <a:t>‹Nº›</a:t>
            </a:fld>
            <a:endParaRPr lang="es-CL"/>
          </a:p>
        </p:txBody>
      </p:sp>
      <p:sp>
        <p:nvSpPr>
          <p:cNvPr id="10" name="Footer Placeholder 9"/>
          <p:cNvSpPr>
            <a:spLocks noGrp="1"/>
          </p:cNvSpPr>
          <p:nvPr>
            <p:ph type="ftr" sz="quarter" idx="12"/>
          </p:nvPr>
        </p:nvSpPr>
        <p:spPr/>
        <p:txBody>
          <a:bodyPr/>
          <a:lstStyle/>
          <a:p>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076027B-7BEA-423F-BE2E-DBAA51BF967C}" type="slidenum">
              <a:rPr lang="es-CL" smtClean="0"/>
              <a:t>‹Nº›</a:t>
            </a:fld>
            <a:endParaRPr lang="es-CL"/>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s-CL"/>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7534E737-6ADC-4F36-B9A1-721716562B63}" type="datetimeFigureOut">
              <a:rPr lang="es-CL" smtClean="0"/>
              <a:t>17-03-2020</a:t>
            </a:fld>
            <a:endParaRPr lang="es-C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profeloreic@yahoo.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Autofit/>
          </a:bodyPr>
          <a:lstStyle/>
          <a:p>
            <a:r>
              <a:rPr lang="es-CL" sz="4400" dirty="0" smtClean="0"/>
              <a:t>TALLER COMPRENSIÓN LECTORA: (Prof. Lorena Moncada H.</a:t>
            </a:r>
            <a:br>
              <a:rPr lang="es-CL" sz="4400" dirty="0" smtClean="0"/>
            </a:br>
            <a:r>
              <a:rPr lang="es-CL" sz="4400" dirty="0" smtClean="0"/>
              <a:t>«ESTRATEGIAS PARA LOGRAR UNA BUENA COMPRENSIÓN LECTORA» 7ºA- 8ºA</a:t>
            </a:r>
            <a:endParaRPr lang="es-CL" sz="4400" dirty="0"/>
          </a:p>
        </p:txBody>
      </p:sp>
      <p:sp>
        <p:nvSpPr>
          <p:cNvPr id="6" name="5 Subtítulo"/>
          <p:cNvSpPr>
            <a:spLocks noGrp="1"/>
          </p:cNvSpPr>
          <p:nvPr>
            <p:ph type="subTitle" idx="1"/>
          </p:nvPr>
        </p:nvSpPr>
        <p:spPr/>
        <p:txBody>
          <a:bodyPr>
            <a:noAutofit/>
          </a:bodyPr>
          <a:lstStyle/>
          <a:p>
            <a:r>
              <a:rPr lang="es-CL" sz="2800" b="1" dirty="0" smtClean="0">
                <a:solidFill>
                  <a:schemeClr val="tx1"/>
                </a:solidFill>
              </a:rPr>
              <a:t>Reconocer las ideas principales de cada diapositiva, anotándolas en tu cuaderno de Comprensión Lectora, en forma responsable.</a:t>
            </a:r>
            <a:endParaRPr lang="es-CL" sz="2800" b="1" dirty="0">
              <a:solidFill>
                <a:schemeClr val="tx1"/>
              </a:solidFill>
            </a:endParaRPr>
          </a:p>
        </p:txBody>
      </p:sp>
    </p:spTree>
    <p:extLst>
      <p:ext uri="{BB962C8B-B14F-4D97-AF65-F5344CB8AC3E}">
        <p14:creationId xmlns:p14="http://schemas.microsoft.com/office/powerpoint/2010/main" val="303397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971600" y="836712"/>
            <a:ext cx="7128792" cy="5632311"/>
          </a:xfrm>
          <a:prstGeom prst="rect">
            <a:avLst/>
          </a:prstGeom>
        </p:spPr>
        <p:txBody>
          <a:bodyPr wrap="square">
            <a:spAutoFit/>
          </a:bodyPr>
          <a:lstStyle/>
          <a:p>
            <a:r>
              <a:rPr lang="es-CL" sz="3600" dirty="0" smtClean="0">
                <a:effectLst/>
                <a:latin typeface="Arial"/>
              </a:rPr>
              <a:t>Al momento de leer cualquier tipo de texto, existen ciertas estrategias o destrezas que ayudan a comprender lo leído con mayor profundidad. Si logras entender y aplicarlas en tus lecturas, tendrás una mayor capacidad de comprender y te ayudarán en todas las áreas de aprendizaje</a:t>
            </a:r>
            <a:r>
              <a:rPr lang="es-CL" dirty="0" smtClean="0">
                <a:effectLst/>
                <a:latin typeface="Arial"/>
              </a:rPr>
              <a:t>.</a:t>
            </a:r>
            <a:endParaRPr lang="es-CL" dirty="0"/>
          </a:p>
        </p:txBody>
      </p:sp>
    </p:spTree>
    <p:extLst>
      <p:ext uri="{BB962C8B-B14F-4D97-AF65-F5344CB8AC3E}">
        <p14:creationId xmlns:p14="http://schemas.microsoft.com/office/powerpoint/2010/main" val="3236949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r>
              <a:rPr lang="es-CL" sz="3600" dirty="0" smtClean="0">
                <a:latin typeface="Arial"/>
              </a:rPr>
              <a:t>Actividades antes de la lectura</a:t>
            </a:r>
            <a:endParaRPr lang="es-CL" sz="3600" dirty="0"/>
          </a:p>
        </p:txBody>
      </p:sp>
      <p:sp>
        <p:nvSpPr>
          <p:cNvPr id="6" name="5 Marcador de contenido"/>
          <p:cNvSpPr>
            <a:spLocks noGrp="1"/>
          </p:cNvSpPr>
          <p:nvPr>
            <p:ph idx="1"/>
          </p:nvPr>
        </p:nvSpPr>
        <p:spPr/>
        <p:txBody>
          <a:bodyPr>
            <a:normAutofit fontScale="92500"/>
          </a:bodyPr>
          <a:lstStyle/>
          <a:p>
            <a:r>
              <a:rPr lang="es-CL" sz="2800" dirty="0">
                <a:latin typeface="Arial"/>
              </a:rPr>
              <a:t>En esta etapa, lo importante es activar los conocimientos previos y formular los propósitos del texto que nos presentan.-¿Qué es activar los conocimientos previos</a:t>
            </a:r>
            <a:r>
              <a:rPr lang="es-CL" sz="2800" dirty="0" smtClean="0">
                <a:latin typeface="Arial"/>
              </a:rPr>
              <a:t>? Es </a:t>
            </a:r>
            <a:r>
              <a:rPr lang="es-CL" sz="2800" dirty="0">
                <a:latin typeface="Arial"/>
              </a:rPr>
              <a:t>entregar información que ya se conoce sobre un tema.-¿Qué es formular propósitos</a:t>
            </a:r>
            <a:r>
              <a:rPr lang="es-CL" sz="2800" dirty="0" smtClean="0">
                <a:latin typeface="Arial"/>
              </a:rPr>
              <a:t>?</a:t>
            </a:r>
          </a:p>
          <a:p>
            <a:r>
              <a:rPr lang="es-CL" sz="2800" dirty="0" smtClean="0">
                <a:latin typeface="Arial"/>
              </a:rPr>
              <a:t>Es </a:t>
            </a:r>
            <a:r>
              <a:rPr lang="es-CL" sz="2800" dirty="0">
                <a:latin typeface="Arial"/>
              </a:rPr>
              <a:t>señalar lo que esperas del texto</a:t>
            </a:r>
            <a:r>
              <a:rPr lang="es-CL" sz="2800" dirty="0" smtClean="0">
                <a:latin typeface="Arial"/>
              </a:rPr>
              <a:t>.</a:t>
            </a:r>
          </a:p>
          <a:p>
            <a:r>
              <a:rPr lang="es-CL" sz="2800" dirty="0" smtClean="0">
                <a:latin typeface="Arial"/>
              </a:rPr>
              <a:t>En </a:t>
            </a:r>
            <a:r>
              <a:rPr lang="es-CL" sz="2800" dirty="0">
                <a:latin typeface="Arial"/>
              </a:rPr>
              <a:t>definitiva, en esta etapa de la comprensión lectora, </a:t>
            </a:r>
            <a:r>
              <a:rPr lang="es-CL" sz="2800" dirty="0" smtClean="0">
                <a:latin typeface="Arial"/>
              </a:rPr>
              <a:t>debieras responder a </a:t>
            </a:r>
            <a:r>
              <a:rPr lang="es-CL" sz="2800" dirty="0">
                <a:latin typeface="Arial"/>
              </a:rPr>
              <a:t>las siguientes preguntas:-¿Qué sé de este tema?-¿Qué quiero aprender?</a:t>
            </a:r>
            <a:endParaRPr lang="es-CL" sz="2800" dirty="0"/>
          </a:p>
        </p:txBody>
      </p:sp>
    </p:spTree>
    <p:extLst>
      <p:ext uri="{BB962C8B-B14F-4D97-AF65-F5344CB8AC3E}">
        <p14:creationId xmlns:p14="http://schemas.microsoft.com/office/powerpoint/2010/main" val="1033338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CL" sz="3600" dirty="0" smtClean="0">
                <a:latin typeface="Arial"/>
              </a:rPr>
              <a:t>Actividades durante la lectura</a:t>
            </a:r>
            <a:endParaRPr lang="es-CL" sz="3600" dirty="0"/>
          </a:p>
        </p:txBody>
      </p:sp>
      <p:sp>
        <p:nvSpPr>
          <p:cNvPr id="5" name="4 Marcador de contenido"/>
          <p:cNvSpPr>
            <a:spLocks noGrp="1"/>
          </p:cNvSpPr>
          <p:nvPr>
            <p:ph idx="1"/>
          </p:nvPr>
        </p:nvSpPr>
        <p:spPr/>
        <p:txBody>
          <a:bodyPr>
            <a:normAutofit lnSpcReduction="10000"/>
          </a:bodyPr>
          <a:lstStyle/>
          <a:p>
            <a:r>
              <a:rPr lang="es-CL" dirty="0">
                <a:latin typeface="Arial"/>
              </a:rPr>
              <a:t>En esta etapa el lector se está enfrentando al texto y comienza a ver si lo señalado en las actividades de la etapa anterior concuerda con la lectura. Así, comprueba si la información entregada a partir de la activación de los conocimientos previos coincide con lo que le está entregando el </a:t>
            </a:r>
            <a:r>
              <a:rPr lang="es-CL" dirty="0" err="1" smtClean="0">
                <a:latin typeface="Arial"/>
              </a:rPr>
              <a:t>texto.Otra</a:t>
            </a:r>
            <a:r>
              <a:rPr lang="es-CL" dirty="0" smtClean="0">
                <a:latin typeface="Arial"/>
              </a:rPr>
              <a:t> </a:t>
            </a:r>
            <a:r>
              <a:rPr lang="es-CL" dirty="0">
                <a:latin typeface="Arial"/>
              </a:rPr>
              <a:t>actividad que se realiza durante la lectura es la </a:t>
            </a:r>
            <a:r>
              <a:rPr lang="es-CL" dirty="0" err="1">
                <a:latin typeface="Arial"/>
              </a:rPr>
              <a:t>siguiente:Comenzar</a:t>
            </a:r>
            <a:r>
              <a:rPr lang="es-CL" dirty="0">
                <a:latin typeface="Arial"/>
              </a:rPr>
              <a:t> a leer y detenerse en el primer párrafo o en la mitad de la historia, para realizar preguntas como: ¿qué pasará a continuación? Así, realizarás supuestos o conjeturas de lo que viene a </a:t>
            </a:r>
            <a:r>
              <a:rPr lang="es-CL" dirty="0" err="1">
                <a:latin typeface="Arial"/>
              </a:rPr>
              <a:t>continuación.También</a:t>
            </a:r>
            <a:r>
              <a:rPr lang="es-CL" dirty="0">
                <a:latin typeface="Arial"/>
              </a:rPr>
              <a:t> es de gran utilidad contar en voz alta lo que se ha leído para ver qué se ha comprendido en el momento. La realización de preguntas sobre el contenido del texto ayudan mucho para ir entendiendo mucho mejor los hechos o sucesos que van ocurriendo.</a:t>
            </a:r>
            <a:endParaRPr lang="es-CL" dirty="0"/>
          </a:p>
        </p:txBody>
      </p:sp>
    </p:spTree>
    <p:extLst>
      <p:ext uri="{BB962C8B-B14F-4D97-AF65-F5344CB8AC3E}">
        <p14:creationId xmlns:p14="http://schemas.microsoft.com/office/powerpoint/2010/main" val="4230727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sz="3600" dirty="0" smtClean="0">
                <a:latin typeface="Arial"/>
              </a:rPr>
              <a:t>Actividades después de la lectura</a:t>
            </a:r>
            <a:endParaRPr lang="es-CL" sz="3600" dirty="0"/>
          </a:p>
        </p:txBody>
      </p:sp>
      <p:sp>
        <p:nvSpPr>
          <p:cNvPr id="3" name="2 Marcador de contenido"/>
          <p:cNvSpPr>
            <a:spLocks noGrp="1"/>
          </p:cNvSpPr>
          <p:nvPr>
            <p:ph idx="1"/>
          </p:nvPr>
        </p:nvSpPr>
        <p:spPr/>
        <p:txBody>
          <a:bodyPr/>
          <a:lstStyle/>
          <a:p>
            <a:r>
              <a:rPr lang="es-CL" dirty="0">
                <a:latin typeface="Arial"/>
              </a:rPr>
              <a:t>En esta etapa, el lector está en condiciones de responder a las siguientes preguntas: ¿Cuál es la idea principal? ¿Cuáles son las ideas secundarias</a:t>
            </a:r>
            <a:r>
              <a:rPr lang="es-CL" dirty="0" smtClean="0">
                <a:latin typeface="Arial"/>
              </a:rPr>
              <a:t>? Se </a:t>
            </a:r>
            <a:r>
              <a:rPr lang="es-CL" dirty="0">
                <a:latin typeface="Arial"/>
              </a:rPr>
              <a:t>trata organizar de manera lógica la información contenida </a:t>
            </a:r>
            <a:r>
              <a:rPr lang="es-CL" dirty="0" smtClean="0">
                <a:latin typeface="Arial"/>
              </a:rPr>
              <a:t>del texto </a:t>
            </a:r>
            <a:r>
              <a:rPr lang="es-CL" dirty="0">
                <a:latin typeface="Arial"/>
              </a:rPr>
              <a:t>leído e identificar las ideas principales, es </a:t>
            </a:r>
            <a:r>
              <a:rPr lang="es-CL" dirty="0" smtClean="0">
                <a:latin typeface="Arial"/>
              </a:rPr>
              <a:t>decir,  </a:t>
            </a:r>
            <a:r>
              <a:rPr lang="es-CL" dirty="0">
                <a:latin typeface="Arial"/>
              </a:rPr>
              <a:t>las más </a:t>
            </a:r>
            <a:r>
              <a:rPr lang="es-CL" dirty="0" smtClean="0">
                <a:latin typeface="Arial"/>
              </a:rPr>
              <a:t>importantes y </a:t>
            </a:r>
            <a:r>
              <a:rPr lang="es-CL" dirty="0">
                <a:latin typeface="Arial"/>
              </a:rPr>
              <a:t>las secundarias, aquellas que aportan información que no es fundamental en la historia (pueden ser descripciones de los personajes, del ambiente, delos acontecimientos, etc.).Para esto, se puede organizar la información realizando las siguientes actividades:</a:t>
            </a:r>
            <a:endParaRPr lang="es-CL" dirty="0"/>
          </a:p>
        </p:txBody>
      </p:sp>
    </p:spTree>
    <p:extLst>
      <p:ext uri="{BB962C8B-B14F-4D97-AF65-F5344CB8AC3E}">
        <p14:creationId xmlns:p14="http://schemas.microsoft.com/office/powerpoint/2010/main" val="1134341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971600" y="620688"/>
            <a:ext cx="6840760" cy="6124754"/>
          </a:xfrm>
          <a:prstGeom prst="rect">
            <a:avLst/>
          </a:prstGeom>
        </p:spPr>
        <p:txBody>
          <a:bodyPr wrap="square">
            <a:spAutoFit/>
          </a:bodyPr>
          <a:lstStyle/>
          <a:p>
            <a:r>
              <a:rPr lang="es-CL" sz="2800" b="1" dirty="0" smtClean="0">
                <a:effectLst/>
                <a:latin typeface="Arial"/>
              </a:rPr>
              <a:t>1.Hacer resúmenes</a:t>
            </a:r>
            <a:r>
              <a:rPr lang="es-CL" sz="2800" dirty="0" smtClean="0">
                <a:effectLst/>
                <a:latin typeface="Arial"/>
              </a:rPr>
              <a:t>: ordena y reduce la información del texto leído, de manera tal que dejes sólo aquello esencial. Escríbelo nuevamente.</a:t>
            </a:r>
          </a:p>
          <a:p>
            <a:r>
              <a:rPr lang="es-CL" sz="2800" b="1" dirty="0" smtClean="0">
                <a:effectLst/>
                <a:latin typeface="Arial"/>
              </a:rPr>
              <a:t>2.Realizar síntesis</a:t>
            </a:r>
            <a:r>
              <a:rPr lang="es-CL" sz="2800" dirty="0" smtClean="0">
                <a:effectLst/>
                <a:latin typeface="Arial"/>
              </a:rPr>
              <a:t>: al igual que el resumen reduce la información de un texto, pero utilizando palabras propias.</a:t>
            </a:r>
          </a:p>
          <a:p>
            <a:r>
              <a:rPr lang="es-CL" sz="2800" b="1" dirty="0" smtClean="0">
                <a:effectLst/>
                <a:latin typeface="Arial"/>
              </a:rPr>
              <a:t>3.Hacer esquemas:</a:t>
            </a:r>
            <a:r>
              <a:rPr lang="es-CL" sz="2800" dirty="0" smtClean="0">
                <a:effectLst/>
                <a:latin typeface="Arial"/>
              </a:rPr>
              <a:t> convierte la información en listas de acciones agrupadas según lo sucedido.</a:t>
            </a:r>
          </a:p>
          <a:p>
            <a:r>
              <a:rPr lang="es-CL" sz="2800" b="1" dirty="0" smtClean="0">
                <a:effectLst/>
                <a:latin typeface="Arial"/>
              </a:rPr>
              <a:t>4.Hacer mapas conceptuales</a:t>
            </a:r>
            <a:r>
              <a:rPr lang="es-CL" sz="2800" dirty="0" smtClean="0">
                <a:effectLst/>
                <a:latin typeface="Arial"/>
              </a:rPr>
              <a:t>: ordenar las ideas principales en cuadros que se relacionarán por medio de flechas con las ideas secundarias encontradas.</a:t>
            </a:r>
            <a:endParaRPr lang="es-CL" sz="2800" dirty="0"/>
          </a:p>
        </p:txBody>
      </p:sp>
    </p:spTree>
    <p:extLst>
      <p:ext uri="{BB962C8B-B14F-4D97-AF65-F5344CB8AC3E}">
        <p14:creationId xmlns:p14="http://schemas.microsoft.com/office/powerpoint/2010/main" val="4016727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sz="3200" dirty="0" smtClean="0">
                <a:latin typeface="Arial"/>
              </a:rPr>
              <a:t>Estrategias generales para realizar una buena lectura de un texto</a:t>
            </a:r>
            <a:endParaRPr lang="es-CL" sz="3200" dirty="0"/>
          </a:p>
        </p:txBody>
      </p:sp>
      <p:sp>
        <p:nvSpPr>
          <p:cNvPr id="3" name="2 Marcador de contenido"/>
          <p:cNvSpPr>
            <a:spLocks noGrp="1"/>
          </p:cNvSpPr>
          <p:nvPr>
            <p:ph idx="1"/>
          </p:nvPr>
        </p:nvSpPr>
        <p:spPr/>
        <p:txBody>
          <a:bodyPr/>
          <a:lstStyle/>
          <a:p>
            <a:r>
              <a:rPr lang="es-CL" dirty="0">
                <a:latin typeface="Arial"/>
              </a:rPr>
              <a:t>-Lectura del título del libro: con el fin de imaginar de qué se puede tratar el texto</a:t>
            </a:r>
            <a:r>
              <a:rPr lang="es-CL" dirty="0" smtClean="0">
                <a:latin typeface="Arial"/>
              </a:rPr>
              <a:t>.</a:t>
            </a:r>
          </a:p>
          <a:p>
            <a:r>
              <a:rPr lang="es-CL" dirty="0" smtClean="0">
                <a:latin typeface="Arial"/>
              </a:rPr>
              <a:t>-</a:t>
            </a:r>
            <a:r>
              <a:rPr lang="es-CL" dirty="0">
                <a:latin typeface="Arial"/>
              </a:rPr>
              <a:t>Lectura del texto completo sin detenerse: para lograr una idea general</a:t>
            </a:r>
            <a:r>
              <a:rPr lang="es-CL" dirty="0" smtClean="0">
                <a:latin typeface="Arial"/>
              </a:rPr>
              <a:t>.</a:t>
            </a:r>
          </a:p>
          <a:p>
            <a:r>
              <a:rPr lang="es-CL" dirty="0" smtClean="0">
                <a:latin typeface="Arial"/>
              </a:rPr>
              <a:t>-</a:t>
            </a:r>
            <a:r>
              <a:rPr lang="es-CL" dirty="0">
                <a:latin typeface="Arial"/>
              </a:rPr>
              <a:t>Separar y numerar cada uno de los párrafos del texto</a:t>
            </a:r>
            <a:r>
              <a:rPr lang="es-CL" dirty="0" smtClean="0">
                <a:latin typeface="Arial"/>
              </a:rPr>
              <a:t>.</a:t>
            </a:r>
          </a:p>
          <a:p>
            <a:r>
              <a:rPr lang="es-CL" dirty="0" smtClean="0">
                <a:latin typeface="Arial"/>
              </a:rPr>
              <a:t>-</a:t>
            </a:r>
            <a:r>
              <a:rPr lang="es-CL" dirty="0">
                <a:latin typeface="Arial"/>
              </a:rPr>
              <a:t>Subrayar en cada párrafo la idea principal o lo más importante del texto</a:t>
            </a:r>
            <a:r>
              <a:rPr lang="es-CL" dirty="0" smtClean="0">
                <a:latin typeface="Arial"/>
              </a:rPr>
              <a:t>.</a:t>
            </a:r>
          </a:p>
          <a:p>
            <a:r>
              <a:rPr lang="es-CL" dirty="0" smtClean="0">
                <a:latin typeface="Arial"/>
              </a:rPr>
              <a:t>-</a:t>
            </a:r>
            <a:r>
              <a:rPr lang="es-CL" dirty="0">
                <a:latin typeface="Arial"/>
              </a:rPr>
              <a:t>Colocar comentarios frente a los párrafos si son necesarios para tu comprensión</a:t>
            </a:r>
            <a:r>
              <a:rPr lang="es-CL" dirty="0" smtClean="0">
                <a:latin typeface="Arial"/>
              </a:rPr>
              <a:t>.</a:t>
            </a:r>
          </a:p>
          <a:p>
            <a:r>
              <a:rPr lang="es-CL" dirty="0" smtClean="0">
                <a:latin typeface="Arial"/>
              </a:rPr>
              <a:t>-</a:t>
            </a:r>
            <a:r>
              <a:rPr lang="es-CL" dirty="0">
                <a:latin typeface="Arial"/>
              </a:rPr>
              <a:t>Colocar títulos y/o subtítulos a los párrafos separados</a:t>
            </a:r>
            <a:r>
              <a:rPr lang="es-CL" dirty="0" smtClean="0">
                <a:latin typeface="Arial"/>
              </a:rPr>
              <a:t>.</a:t>
            </a:r>
          </a:p>
          <a:p>
            <a:r>
              <a:rPr lang="es-CL" dirty="0" smtClean="0">
                <a:latin typeface="Arial"/>
              </a:rPr>
              <a:t>-</a:t>
            </a:r>
            <a:r>
              <a:rPr lang="es-CL" dirty="0">
                <a:latin typeface="Arial"/>
              </a:rPr>
              <a:t>Después de leer, examinar las actividades realizadas anteriormente.</a:t>
            </a:r>
            <a:endParaRPr lang="es-CL" dirty="0"/>
          </a:p>
        </p:txBody>
      </p:sp>
    </p:spTree>
    <p:extLst>
      <p:ext uri="{BB962C8B-B14F-4D97-AF65-F5344CB8AC3E}">
        <p14:creationId xmlns:p14="http://schemas.microsoft.com/office/powerpoint/2010/main" val="3298665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RECUERDA:</a:t>
            </a:r>
            <a:endParaRPr lang="es-CL" dirty="0"/>
          </a:p>
        </p:txBody>
      </p:sp>
      <p:sp>
        <p:nvSpPr>
          <p:cNvPr id="3" name="2 Marcador de contenido"/>
          <p:cNvSpPr>
            <a:spLocks noGrp="1"/>
          </p:cNvSpPr>
          <p:nvPr>
            <p:ph idx="1"/>
          </p:nvPr>
        </p:nvSpPr>
        <p:spPr/>
        <p:txBody>
          <a:bodyPr/>
          <a:lstStyle/>
          <a:p>
            <a:r>
              <a:rPr lang="es-ES" dirty="0" smtClean="0">
                <a:solidFill>
                  <a:srgbClr val="FF0000"/>
                </a:solidFill>
              </a:rPr>
              <a:t>DE VUELTA A CLASES SE REVISARÁ EN FORMA INDIVIDUAL CADA CUADERNO.</a:t>
            </a:r>
          </a:p>
          <a:p>
            <a:endParaRPr lang="es-ES" dirty="0">
              <a:solidFill>
                <a:srgbClr val="FF0000"/>
              </a:solidFill>
            </a:endParaRPr>
          </a:p>
          <a:p>
            <a:r>
              <a:rPr lang="es-ES" dirty="0" smtClean="0">
                <a:solidFill>
                  <a:srgbClr val="FF0000"/>
                </a:solidFill>
              </a:rPr>
              <a:t>DADA NUESTRA SITUACIÓN ACTUAL ES IMPORTANTE QUE SEAS RESPONSABLE EN TU QUEHACER ESCOLAR</a:t>
            </a:r>
            <a:r>
              <a:rPr lang="es-ES" dirty="0" smtClean="0">
                <a:solidFill>
                  <a:srgbClr val="FF0000"/>
                </a:solidFill>
              </a:rPr>
              <a:t>.</a:t>
            </a:r>
          </a:p>
          <a:p>
            <a:endParaRPr lang="es-ES" dirty="0">
              <a:solidFill>
                <a:srgbClr val="FF0000"/>
              </a:solidFill>
            </a:endParaRPr>
          </a:p>
          <a:p>
            <a:pPr>
              <a:spcAft>
                <a:spcPts val="0"/>
              </a:spcAft>
            </a:pPr>
            <a:r>
              <a:rPr lang="es-ES_tradnl" sz="2400" dirty="0">
                <a:solidFill>
                  <a:srgbClr val="FF0000"/>
                </a:solidFill>
                <a:latin typeface="Times New Roman"/>
                <a:ea typeface="Times New Roman"/>
              </a:rPr>
              <a:t>PARA CONSULTAS, MI CORREO ELECTRÓNICO ES:</a:t>
            </a:r>
            <a:endParaRPr lang="es-CL" sz="2400" dirty="0">
              <a:latin typeface="Times New Roman"/>
              <a:ea typeface="Times New Roman"/>
            </a:endParaRPr>
          </a:p>
          <a:p>
            <a:pPr>
              <a:spcAft>
                <a:spcPts val="0"/>
              </a:spcAft>
            </a:pPr>
            <a:r>
              <a:rPr lang="es-ES_tradnl" sz="2400" dirty="0" smtClean="0">
                <a:solidFill>
                  <a:srgbClr val="FF0000"/>
                </a:solidFill>
                <a:latin typeface="Times New Roman"/>
                <a:ea typeface="Times New Roman"/>
                <a:hlinkClick r:id="rId2"/>
              </a:rPr>
              <a:t>profeloreic@yahoo.com</a:t>
            </a:r>
            <a:r>
              <a:rPr lang="es-ES_tradnl" sz="2400" dirty="0" smtClean="0">
                <a:solidFill>
                  <a:srgbClr val="FF0000"/>
                </a:solidFill>
                <a:latin typeface="Times New Roman"/>
                <a:ea typeface="Times New Roman"/>
              </a:rPr>
              <a:t>  de 8:00 a 16:00 </a:t>
            </a:r>
            <a:r>
              <a:rPr lang="es-ES_tradnl" sz="2400" dirty="0" err="1" smtClean="0">
                <a:solidFill>
                  <a:srgbClr val="FF0000"/>
                </a:solidFill>
                <a:latin typeface="Times New Roman"/>
                <a:ea typeface="Times New Roman"/>
              </a:rPr>
              <a:t>hrs</a:t>
            </a:r>
            <a:r>
              <a:rPr lang="es-ES_tradnl" sz="2400" smtClean="0">
                <a:solidFill>
                  <a:srgbClr val="FF0000"/>
                </a:solidFill>
                <a:latin typeface="Times New Roman"/>
                <a:ea typeface="Times New Roman"/>
              </a:rPr>
              <a:t>.</a:t>
            </a:r>
            <a:endParaRPr lang="es-CL" sz="2400" dirty="0">
              <a:latin typeface="Times New Roman"/>
              <a:ea typeface="Times New Roman"/>
            </a:endParaRPr>
          </a:p>
          <a:p>
            <a:pPr>
              <a:spcAft>
                <a:spcPts val="0"/>
              </a:spcAft>
            </a:pPr>
            <a:r>
              <a:rPr lang="es-ES_tradnl" sz="2400" dirty="0">
                <a:latin typeface="Times New Roman"/>
                <a:ea typeface="Times New Roman"/>
              </a:rPr>
              <a:t> </a:t>
            </a:r>
            <a:endParaRPr lang="es-CL" sz="2400" dirty="0">
              <a:latin typeface="Times New Roman"/>
              <a:ea typeface="Times New Roman"/>
            </a:endParaRPr>
          </a:p>
          <a:p>
            <a:endParaRPr lang="es-CL" dirty="0">
              <a:solidFill>
                <a:srgbClr val="FF0000"/>
              </a:solidFill>
            </a:endParaRPr>
          </a:p>
        </p:txBody>
      </p:sp>
    </p:spTree>
    <p:extLst>
      <p:ext uri="{BB962C8B-B14F-4D97-AF65-F5344CB8AC3E}">
        <p14:creationId xmlns:p14="http://schemas.microsoft.com/office/powerpoint/2010/main" val="3183683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yacencia">
  <a:themeElements>
    <a:clrScheme name="Adyace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yace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95</TotalTime>
  <Words>653</Words>
  <Application>Microsoft Office PowerPoint</Application>
  <PresentationFormat>Presentación en pantalla (4:3)</PresentationFormat>
  <Paragraphs>31</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Adyacencia</vt:lpstr>
      <vt:lpstr>TALLER COMPRENSIÓN LECTORA: (Prof. Lorena Moncada H. «ESTRATEGIAS PARA LOGRAR UNA BUENA COMPRENSIÓN LECTORA» 7ºA- 8ºA</vt:lpstr>
      <vt:lpstr>Presentación de PowerPoint</vt:lpstr>
      <vt:lpstr>Actividades antes de la lectura</vt:lpstr>
      <vt:lpstr>Actividades durante la lectura</vt:lpstr>
      <vt:lpstr>Actividades después de la lectura</vt:lpstr>
      <vt:lpstr>Presentación de PowerPoint</vt:lpstr>
      <vt:lpstr>Estrategias generales para realizar una buena lectura de un texto</vt:lpstr>
      <vt:lpstr>RECUERDA: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ESTRATGIAS PARA LOGRAR UNA BUENA COMPRENSIÓN LECTORA</dc:title>
  <dc:creator>Lorena</dc:creator>
  <cp:lastModifiedBy>Lorena</cp:lastModifiedBy>
  <cp:revision>14</cp:revision>
  <dcterms:created xsi:type="dcterms:W3CDTF">2019-03-02T18:10:05Z</dcterms:created>
  <dcterms:modified xsi:type="dcterms:W3CDTF">2020-03-17T20:41:10Z</dcterms:modified>
</cp:coreProperties>
</file>