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46685F4-042D-447B-A61B-C2445616A944}">
  <a:tblStyle styleId="{F46685F4-042D-447B-A61B-C2445616A9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1f1f6ecfe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1f1f6ecf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1f1f6ecf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1f1f6ec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11" Type="http://schemas.openxmlformats.org/officeDocument/2006/relationships/image" Target="../media/image5.png"/><Relationship Id="rId10" Type="http://schemas.openxmlformats.org/officeDocument/2006/relationships/image" Target="../media/image4.jpg"/><Relationship Id="rId12"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profeandreabaez@gmail.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4584878" y="1558343"/>
            <a:ext cx="7023279" cy="993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s-MX" sz="5400"/>
              <a:t>Un programa de Músicos Chilenos y </a:t>
            </a:r>
            <a:endParaRPr sz="5400"/>
          </a:p>
          <a:p>
            <a:pPr indent="0" lvl="0" marL="0" rtl="0" algn="ctr">
              <a:lnSpc>
                <a:spcPct val="90000"/>
              </a:lnSpc>
              <a:spcBef>
                <a:spcPts val="0"/>
              </a:spcBef>
              <a:spcAft>
                <a:spcPts val="0"/>
              </a:spcAft>
              <a:buClr>
                <a:schemeClr val="dk1"/>
              </a:buClr>
              <a:buSzPts val="5400"/>
              <a:buFont typeface="Calibri"/>
              <a:buNone/>
            </a:pPr>
            <a:r>
              <a:rPr lang="es-MX" sz="5400"/>
              <a:t>su música.</a:t>
            </a:r>
            <a:endParaRPr sz="5400"/>
          </a:p>
        </p:txBody>
      </p:sp>
      <p:pic>
        <p:nvPicPr>
          <p:cNvPr id="85" name="Google Shape;85;p13"/>
          <p:cNvPicPr preferRelativeResize="0"/>
          <p:nvPr/>
        </p:nvPicPr>
        <p:blipFill rotWithShape="1">
          <a:blip r:embed="rId3">
            <a:alphaModFix/>
          </a:blip>
          <a:srcRect b="0" l="0" r="0" t="0"/>
          <a:stretch/>
        </p:blipFill>
        <p:spPr>
          <a:xfrm>
            <a:off x="12633" y="3992449"/>
            <a:ext cx="3998505" cy="2826910"/>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a:off x="-35637" y="0"/>
            <a:ext cx="2917065" cy="2917065"/>
          </a:xfrm>
          <a:prstGeom prst="rect">
            <a:avLst/>
          </a:prstGeom>
          <a:noFill/>
          <a:ln>
            <a:noFill/>
          </a:ln>
        </p:spPr>
      </p:pic>
      <p:pic>
        <p:nvPicPr>
          <p:cNvPr id="87" name="Google Shape;87;p13"/>
          <p:cNvPicPr preferRelativeResize="0"/>
          <p:nvPr/>
        </p:nvPicPr>
        <p:blipFill rotWithShape="1">
          <a:blip r:embed="rId5">
            <a:alphaModFix/>
          </a:blip>
          <a:srcRect b="0" l="0" r="0" t="0"/>
          <a:stretch/>
        </p:blipFill>
        <p:spPr>
          <a:xfrm>
            <a:off x="5705112" y="4386660"/>
            <a:ext cx="4482077" cy="2801298"/>
          </a:xfrm>
          <a:prstGeom prst="rect">
            <a:avLst/>
          </a:prstGeom>
          <a:noFill/>
          <a:ln>
            <a:noFill/>
          </a:ln>
        </p:spPr>
      </p:pic>
      <p:pic>
        <p:nvPicPr>
          <p:cNvPr id="88" name="Google Shape;88;p13"/>
          <p:cNvPicPr preferRelativeResize="0"/>
          <p:nvPr/>
        </p:nvPicPr>
        <p:blipFill rotWithShape="1">
          <a:blip r:embed="rId6">
            <a:alphaModFix/>
          </a:blip>
          <a:srcRect b="0" l="0" r="0" t="0"/>
          <a:stretch/>
        </p:blipFill>
        <p:spPr>
          <a:xfrm>
            <a:off x="-2548" y="2597877"/>
            <a:ext cx="1260665" cy="1479530"/>
          </a:xfrm>
          <a:prstGeom prst="rect">
            <a:avLst/>
          </a:prstGeom>
          <a:noFill/>
          <a:ln>
            <a:noFill/>
          </a:ln>
        </p:spPr>
      </p:pic>
      <p:pic>
        <p:nvPicPr>
          <p:cNvPr id="89" name="Google Shape;89;p13"/>
          <p:cNvPicPr preferRelativeResize="0"/>
          <p:nvPr/>
        </p:nvPicPr>
        <p:blipFill rotWithShape="1">
          <a:blip r:embed="rId7">
            <a:alphaModFix/>
          </a:blip>
          <a:srcRect b="0" l="0" r="0" t="0"/>
          <a:stretch/>
        </p:blipFill>
        <p:spPr>
          <a:xfrm>
            <a:off x="1170132" y="2825645"/>
            <a:ext cx="2116346" cy="1412493"/>
          </a:xfrm>
          <a:prstGeom prst="rect">
            <a:avLst/>
          </a:prstGeom>
          <a:noFill/>
          <a:ln>
            <a:noFill/>
          </a:ln>
        </p:spPr>
      </p:pic>
      <p:pic>
        <p:nvPicPr>
          <p:cNvPr id="90" name="Google Shape;90;p13"/>
          <p:cNvPicPr preferRelativeResize="0"/>
          <p:nvPr/>
        </p:nvPicPr>
        <p:blipFill rotWithShape="1">
          <a:blip r:embed="rId8">
            <a:alphaModFix/>
          </a:blip>
          <a:srcRect b="0" l="0" r="0" t="0"/>
          <a:stretch/>
        </p:blipFill>
        <p:spPr>
          <a:xfrm>
            <a:off x="4011138" y="4238139"/>
            <a:ext cx="1693974" cy="2561458"/>
          </a:xfrm>
          <a:prstGeom prst="rect">
            <a:avLst/>
          </a:prstGeom>
          <a:noFill/>
          <a:ln>
            <a:noFill/>
          </a:ln>
        </p:spPr>
      </p:pic>
      <p:pic>
        <p:nvPicPr>
          <p:cNvPr id="91" name="Google Shape;91;p13"/>
          <p:cNvPicPr preferRelativeResize="0"/>
          <p:nvPr/>
        </p:nvPicPr>
        <p:blipFill rotWithShape="1">
          <a:blip r:embed="rId9">
            <a:alphaModFix/>
          </a:blip>
          <a:srcRect b="0" l="0" r="0" t="0"/>
          <a:stretch/>
        </p:blipFill>
        <p:spPr>
          <a:xfrm>
            <a:off x="3286478" y="2807099"/>
            <a:ext cx="2146559" cy="1431039"/>
          </a:xfrm>
          <a:prstGeom prst="rect">
            <a:avLst/>
          </a:prstGeom>
          <a:noFill/>
          <a:ln>
            <a:noFill/>
          </a:ln>
        </p:spPr>
      </p:pic>
      <p:pic>
        <p:nvPicPr>
          <p:cNvPr descr="http://st-listas.20minutos.es/images/2011-12/312317/3282907_640px.jpg?1323147033" id="92" name="Google Shape;92;p13"/>
          <p:cNvPicPr preferRelativeResize="0"/>
          <p:nvPr/>
        </p:nvPicPr>
        <p:blipFill rotWithShape="1">
          <a:blip r:embed="rId10">
            <a:alphaModFix/>
          </a:blip>
          <a:srcRect b="0" l="0" r="0" t="0"/>
          <a:stretch/>
        </p:blipFill>
        <p:spPr>
          <a:xfrm flipH="1">
            <a:off x="10052097" y="5055221"/>
            <a:ext cx="1367288" cy="1822339"/>
          </a:xfrm>
          <a:prstGeom prst="rect">
            <a:avLst/>
          </a:prstGeom>
          <a:noFill/>
          <a:ln>
            <a:noFill/>
          </a:ln>
        </p:spPr>
      </p:pic>
      <p:pic>
        <p:nvPicPr>
          <p:cNvPr id="93" name="Google Shape;93;p13"/>
          <p:cNvPicPr preferRelativeResize="0"/>
          <p:nvPr/>
        </p:nvPicPr>
        <p:blipFill rotWithShape="1">
          <a:blip r:embed="rId11">
            <a:alphaModFix/>
          </a:blip>
          <a:srcRect b="0" l="0" r="0" t="0"/>
          <a:stretch/>
        </p:blipFill>
        <p:spPr>
          <a:xfrm>
            <a:off x="5316557" y="2892296"/>
            <a:ext cx="2479359" cy="1399638"/>
          </a:xfrm>
          <a:prstGeom prst="rect">
            <a:avLst/>
          </a:prstGeom>
          <a:noFill/>
          <a:ln>
            <a:noFill/>
          </a:ln>
        </p:spPr>
      </p:pic>
      <p:pic>
        <p:nvPicPr>
          <p:cNvPr descr="insignia inmaculada con" id="94" name="Google Shape;94;p13"/>
          <p:cNvPicPr preferRelativeResize="0"/>
          <p:nvPr/>
        </p:nvPicPr>
        <p:blipFill>
          <a:blip r:embed="rId12">
            <a:alphaModFix/>
          </a:blip>
          <a:stretch>
            <a:fillRect/>
          </a:stretch>
        </p:blipFill>
        <p:spPr>
          <a:xfrm>
            <a:off x="11017775" y="82975"/>
            <a:ext cx="1174225" cy="1323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ph idx="1" type="body"/>
          </p:nvPr>
        </p:nvSpPr>
        <p:spPr>
          <a:xfrm>
            <a:off x="838200" y="674550"/>
            <a:ext cx="10515600" cy="5939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3000"/>
          </a:p>
          <a:p>
            <a:pPr indent="0" lvl="0" marL="0" rtl="0" algn="l">
              <a:spcBef>
                <a:spcPts val="1000"/>
              </a:spcBef>
              <a:spcAft>
                <a:spcPts val="0"/>
              </a:spcAft>
              <a:buNone/>
            </a:pPr>
            <a:r>
              <a:t/>
            </a:r>
            <a:endParaRPr sz="3000"/>
          </a:p>
          <a:p>
            <a:pPr indent="0" lvl="0" marL="0" rtl="0" algn="l">
              <a:spcBef>
                <a:spcPts val="1000"/>
              </a:spcBef>
              <a:spcAft>
                <a:spcPts val="0"/>
              </a:spcAft>
              <a:buNone/>
            </a:pPr>
            <a:r>
              <a:rPr lang="es-MX" sz="3000"/>
              <a:t>     </a:t>
            </a:r>
            <a:r>
              <a:rPr lang="es-MX" sz="3000"/>
              <a:t>Capacidad : Orientación Espacio Temporal </a:t>
            </a:r>
            <a:endParaRPr sz="3000"/>
          </a:p>
          <a:p>
            <a:pPr indent="0" lvl="0" marL="0" rtl="0" algn="l">
              <a:spcBef>
                <a:spcPts val="1000"/>
              </a:spcBef>
              <a:spcAft>
                <a:spcPts val="0"/>
              </a:spcAft>
              <a:buNone/>
            </a:pPr>
            <a:r>
              <a:rPr lang="es-MX" sz="3000"/>
              <a:t>     Destreza : Recrear </a:t>
            </a:r>
            <a:endParaRPr sz="3000"/>
          </a:p>
          <a:p>
            <a:pPr indent="0" lvl="0" marL="0" rtl="0" algn="l">
              <a:spcBef>
                <a:spcPts val="1000"/>
              </a:spcBef>
              <a:spcAft>
                <a:spcPts val="0"/>
              </a:spcAft>
              <a:buNone/>
            </a:pPr>
            <a:r>
              <a:rPr lang="es-MX" sz="3000"/>
              <a:t>     Valor : Fe </a:t>
            </a:r>
            <a:endParaRPr sz="3000"/>
          </a:p>
          <a:p>
            <a:pPr indent="0" lvl="0" marL="0" rtl="0" algn="l">
              <a:spcBef>
                <a:spcPts val="1000"/>
              </a:spcBef>
              <a:spcAft>
                <a:spcPts val="0"/>
              </a:spcAft>
              <a:buNone/>
            </a:pPr>
            <a:r>
              <a:rPr lang="es-MX" sz="3000"/>
              <a:t>     Actitud </a:t>
            </a:r>
            <a:r>
              <a:rPr lang="es-MX" sz="3000"/>
              <a:t>Perseverancia</a:t>
            </a:r>
            <a:endParaRPr sz="3000"/>
          </a:p>
          <a:p>
            <a:pPr indent="0" lvl="0" marL="0" rtl="0" algn="l">
              <a:spcBef>
                <a:spcPts val="1000"/>
              </a:spcBef>
              <a:spcAft>
                <a:spcPts val="0"/>
              </a:spcAft>
              <a:buNone/>
            </a:pPr>
            <a:r>
              <a:rPr lang="es-MX" sz="3000"/>
              <a:t>     Contenido:  </a:t>
            </a:r>
            <a:r>
              <a:rPr lang="es-MX" sz="3000"/>
              <a:t>Estilos musicales.</a:t>
            </a:r>
            <a:endParaRPr sz="3000"/>
          </a:p>
          <a:p>
            <a:pPr indent="0" lvl="0" marL="0" rtl="0" algn="l">
              <a:spcBef>
                <a:spcPts val="1000"/>
              </a:spcBef>
              <a:spcAft>
                <a:spcPts val="0"/>
              </a:spcAft>
              <a:buNone/>
            </a:pPr>
            <a:r>
              <a:rPr lang="es-MX" sz="3000"/>
              <a:t>     Músicos nacionales en los diferentes tipos de música</a:t>
            </a:r>
            <a:endParaRPr sz="3000"/>
          </a:p>
        </p:txBody>
      </p:sp>
      <p:pic>
        <p:nvPicPr>
          <p:cNvPr descr="insignia inmaculada con" id="100" name="Google Shape;100;p14"/>
          <p:cNvPicPr preferRelativeResize="0"/>
          <p:nvPr/>
        </p:nvPicPr>
        <p:blipFill>
          <a:blip r:embed="rId3">
            <a:alphaModFix/>
          </a:blip>
          <a:stretch>
            <a:fillRect/>
          </a:stretch>
        </p:blipFill>
        <p:spPr>
          <a:xfrm>
            <a:off x="152400" y="211025"/>
            <a:ext cx="1309150" cy="147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idx="1" type="body"/>
          </p:nvPr>
        </p:nvSpPr>
        <p:spPr>
          <a:xfrm>
            <a:off x="337275" y="1011825"/>
            <a:ext cx="11617500" cy="5613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None/>
            </a:pPr>
            <a:r>
              <a:rPr lang="es-MX" sz="3600">
                <a:solidFill>
                  <a:srgbClr val="FF0000"/>
                </a:solidFill>
              </a:rPr>
              <a:t>Recrear</a:t>
            </a:r>
            <a:r>
              <a:rPr lang="es-MX" sz="3600"/>
              <a:t> </a:t>
            </a:r>
            <a:r>
              <a:rPr lang="es-MX" sz="3600"/>
              <a:t>un programa de radio,Tv o canal de youtube (especie de cápsula informativa ) </a:t>
            </a:r>
            <a:r>
              <a:rPr lang="es-MX" sz="3600"/>
              <a:t> la música y músicos  chilenos  de todos los estilos  desde  la segunda mitad del s XX hasta nuestros días. Este programada debe tener  una duración de 6 a 8 minutos , donde se incluyan ejemplos musicales( videos o audios), su </a:t>
            </a:r>
            <a:r>
              <a:rPr lang="es-MX" sz="3600"/>
              <a:t>biografía( puede ser simular una entrevista en directo o a sus colaboradores , etc   ) </a:t>
            </a:r>
            <a:r>
              <a:rPr lang="es-MX" sz="3600"/>
              <a:t>,influencias, </a:t>
            </a:r>
            <a:r>
              <a:rPr lang="es-MX" sz="3600"/>
              <a:t>discografía</a:t>
            </a:r>
            <a:r>
              <a:rPr lang="es-MX" sz="3600"/>
              <a:t> o medio de difusión de su música , estilo musical ,  </a:t>
            </a:r>
            <a:r>
              <a:rPr lang="es-MX" sz="3600"/>
              <a:t>análisis</a:t>
            </a:r>
            <a:r>
              <a:rPr lang="es-MX" sz="3600"/>
              <a:t> de su </a:t>
            </a:r>
            <a:r>
              <a:rPr lang="es-MX" sz="3600"/>
              <a:t>temática</a:t>
            </a:r>
            <a:r>
              <a:rPr lang="es-MX" sz="3600"/>
              <a:t> (letras y </a:t>
            </a:r>
            <a:r>
              <a:rPr lang="es-MX" sz="3600"/>
              <a:t>música</a:t>
            </a:r>
            <a:r>
              <a:rPr lang="es-MX" sz="3600"/>
              <a:t>) de  el </a:t>
            </a:r>
            <a:r>
              <a:rPr lang="es-MX" sz="3600"/>
              <a:t>artista o grupo </a:t>
            </a:r>
            <a:r>
              <a:rPr lang="es-MX" sz="3600"/>
              <a:t>elegido, puede colaborar toda tu familia en el programa trabajando con perseverancia.  </a:t>
            </a:r>
            <a:endParaRPr sz="3600"/>
          </a:p>
        </p:txBody>
      </p:sp>
      <p:pic>
        <p:nvPicPr>
          <p:cNvPr descr="insignia inmaculada con" id="106" name="Google Shape;106;p15"/>
          <p:cNvPicPr preferRelativeResize="0"/>
          <p:nvPr/>
        </p:nvPicPr>
        <p:blipFill>
          <a:blip r:embed="rId3">
            <a:alphaModFix/>
          </a:blip>
          <a:stretch>
            <a:fillRect/>
          </a:stretch>
        </p:blipFill>
        <p:spPr>
          <a:xfrm>
            <a:off x="-112425" y="0"/>
            <a:ext cx="993100" cy="111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1174225" y="0"/>
            <a:ext cx="10179600" cy="1690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Calibri"/>
              <a:buNone/>
            </a:pPr>
            <a:r>
              <a:rPr lang="es-MX" sz="3959"/>
              <a:t>Las </a:t>
            </a:r>
            <a:r>
              <a:rPr b="1" lang="es-MX" sz="3959"/>
              <a:t>claves</a:t>
            </a:r>
            <a:r>
              <a:rPr lang="es-MX" sz="3959"/>
              <a:t> más importantes para realizar un buen  Programa de Radio o TV .</a:t>
            </a:r>
            <a:br>
              <a:rPr lang="es-MX" sz="3959"/>
            </a:br>
            <a:endParaRPr sz="3959"/>
          </a:p>
        </p:txBody>
      </p:sp>
      <p:sp>
        <p:nvSpPr>
          <p:cNvPr id="112" name="Google Shape;11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s-MX"/>
              <a:t>Elegir bien el </a:t>
            </a:r>
            <a:r>
              <a:rPr b="1" lang="es-MX"/>
              <a:t>contenido</a:t>
            </a:r>
            <a:r>
              <a:rPr lang="es-MX"/>
              <a:t> de nuestro programa y ser fiel a ello. Para adaptarlo de la mejor forma posible, es importante saber el público al que nos dirigimos.</a:t>
            </a:r>
            <a:endParaRPr/>
          </a:p>
          <a:p>
            <a:pPr indent="0" lvl="0" marL="0" rtl="0" algn="just">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s-MX"/>
              <a:t>Dichos contenidos deben estructurarse en </a:t>
            </a:r>
            <a:r>
              <a:rPr b="1" lang="es-MX"/>
              <a:t>tiempos de 3 a 5min</a:t>
            </a:r>
            <a:r>
              <a:rPr lang="es-MX"/>
              <a:t>. ¿Por qué? Pues por una razón muy estudiada y es que las personas dejamos de prestar atención auditiva y visual pasados 3min dependiendo de la edad . Por ello, es aconsejable incorporar algo nuevo tras ese tiempo para captar de nuevo la atención del oyente y, de esa manera, volver a "traerle" con nosotros.</a:t>
            </a:r>
            <a:endParaRPr/>
          </a:p>
        </p:txBody>
      </p:sp>
      <p:pic>
        <p:nvPicPr>
          <p:cNvPr descr="insignia inmaculada con" id="113" name="Google Shape;113;p16"/>
          <p:cNvPicPr preferRelativeResize="0"/>
          <p:nvPr/>
        </p:nvPicPr>
        <p:blipFill>
          <a:blip r:embed="rId3">
            <a:alphaModFix/>
          </a:blip>
          <a:stretch>
            <a:fillRect/>
          </a:stretch>
        </p:blipFill>
        <p:spPr>
          <a:xfrm>
            <a:off x="0" y="0"/>
            <a:ext cx="1174225" cy="1323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txBox="1"/>
          <p:nvPr>
            <p:ph idx="1" type="body"/>
          </p:nvPr>
        </p:nvSpPr>
        <p:spPr>
          <a:xfrm>
            <a:off x="838200" y="618186"/>
            <a:ext cx="10515600" cy="5558777"/>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es-MX" sz="2590"/>
              <a:t>Radio: Debemos de tener siempre en cuenta que estamos en un universo sonoro, sin imágenes ni ningún otro tipo de estímulo que capte la atención. Todo lo que queremos conseguir lo alcanzaremos por medio del </a:t>
            </a:r>
            <a:r>
              <a:rPr b="1" lang="es-MX" sz="2590">
                <a:solidFill>
                  <a:srgbClr val="FF0000"/>
                </a:solidFill>
              </a:rPr>
              <a:t>oído</a:t>
            </a:r>
            <a:r>
              <a:rPr lang="es-MX" sz="2590"/>
              <a:t>. Por tanto, debemos de expresarnos de manera limpia, hablar sin solapar voces o sonidos y cuidar mucho la calidad del audio externo utilizado.</a:t>
            </a:r>
            <a:endParaRPr/>
          </a:p>
          <a:p>
            <a:pPr indent="-228600" lvl="0" marL="228600" rtl="0" algn="l">
              <a:lnSpc>
                <a:spcPct val="70000"/>
              </a:lnSpc>
              <a:spcBef>
                <a:spcPts val="1000"/>
              </a:spcBef>
              <a:spcAft>
                <a:spcPts val="0"/>
              </a:spcAft>
              <a:buClr>
                <a:schemeClr val="dk1"/>
              </a:buClr>
              <a:buSzPts val="2590"/>
              <a:buChar char="•"/>
            </a:pPr>
            <a:r>
              <a:rPr lang="es-MX" sz="2590"/>
              <a:t>Televisión; La imagen  es todo ,  y esta  debe legar de forma ordenada y coherente, sin interrupciones entre los  protagonistas.</a:t>
            </a:r>
            <a:endParaRPr sz="2590"/>
          </a:p>
          <a:p>
            <a:pPr indent="0" lvl="0" marL="0" rtl="0" algn="l">
              <a:lnSpc>
                <a:spcPct val="70000"/>
              </a:lnSpc>
              <a:spcBef>
                <a:spcPts val="1000"/>
              </a:spcBef>
              <a:spcAft>
                <a:spcPts val="0"/>
              </a:spcAft>
              <a:buClr>
                <a:schemeClr val="dk1"/>
              </a:buClr>
              <a:buSzPts val="2590"/>
              <a:buNone/>
            </a:pPr>
            <a:r>
              <a:t/>
            </a:r>
            <a:endParaRPr sz="2590"/>
          </a:p>
          <a:p>
            <a:pPr indent="-228600" lvl="0" marL="228600" rtl="0" algn="l">
              <a:lnSpc>
                <a:spcPct val="70000"/>
              </a:lnSpc>
              <a:spcBef>
                <a:spcPts val="1000"/>
              </a:spcBef>
              <a:spcAft>
                <a:spcPts val="0"/>
              </a:spcAft>
              <a:buClr>
                <a:schemeClr val="dk1"/>
              </a:buClr>
              <a:buSzPts val="2590"/>
              <a:buChar char="•"/>
            </a:pPr>
            <a:r>
              <a:rPr lang="es-MX" sz="2590"/>
              <a:t> La gente escucha  radio y ve  TV  para</a:t>
            </a:r>
            <a:r>
              <a:rPr lang="es-MX" sz="2590">
                <a:solidFill>
                  <a:srgbClr val="FF0000"/>
                </a:solidFill>
              </a:rPr>
              <a:t> </a:t>
            </a:r>
            <a:r>
              <a:rPr b="1" lang="es-MX" sz="2590">
                <a:solidFill>
                  <a:srgbClr val="FF0000"/>
                </a:solidFill>
              </a:rPr>
              <a:t>informarse</a:t>
            </a:r>
            <a:r>
              <a:rPr lang="es-MX" sz="2590">
                <a:solidFill>
                  <a:srgbClr val="FF0000"/>
                </a:solidFill>
              </a:rPr>
              <a:t> y </a:t>
            </a:r>
            <a:r>
              <a:rPr b="1" lang="es-MX" sz="2590">
                <a:solidFill>
                  <a:srgbClr val="FF0000"/>
                </a:solidFill>
              </a:rPr>
              <a:t>entretenerse</a:t>
            </a:r>
            <a:r>
              <a:rPr lang="es-MX" sz="2590"/>
              <a:t>, no para escucharnos a nosotros únicamente. Si quieres que tu programa sea un éxito, deberás de incorporar material que sea interesante y, sobre todo, divertido. Si hablas cansado o desmotivado, sin transmitir fuerza, ganas e ilusión, o sin demostrar que estás convencido de lo que dices, pierdes credibilidad y, por tanto, interés. Intenta ser cercano y ten sentido del humor (pero eso sí, con sentido). La gente quiere ser feliz,  la radioy la TV puede ayudarles a conseguirlo.</a:t>
            </a:r>
            <a:endParaRPr/>
          </a:p>
          <a:p>
            <a:pPr indent="0" lvl="0" marL="228600" rtl="0" algn="l">
              <a:lnSpc>
                <a:spcPct val="70000"/>
              </a:lnSpc>
              <a:spcBef>
                <a:spcPts val="1000"/>
              </a:spcBef>
              <a:spcAft>
                <a:spcPts val="0"/>
              </a:spcAft>
              <a:buNone/>
            </a:pPr>
            <a:r>
              <a:t/>
            </a:r>
            <a:endParaRPr sz="2590"/>
          </a:p>
        </p:txBody>
      </p:sp>
      <p:pic>
        <p:nvPicPr>
          <p:cNvPr descr="insignia inmaculada con" id="119" name="Google Shape;119;p17"/>
          <p:cNvPicPr preferRelativeResize="0"/>
          <p:nvPr/>
        </p:nvPicPr>
        <p:blipFill>
          <a:blip r:embed="rId3">
            <a:alphaModFix/>
          </a:blip>
          <a:stretch>
            <a:fillRect/>
          </a:stretch>
        </p:blipFill>
        <p:spPr>
          <a:xfrm>
            <a:off x="0" y="0"/>
            <a:ext cx="1174225" cy="1323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8"/>
          <p:cNvSpPr txBox="1"/>
          <p:nvPr>
            <p:ph idx="1" type="body"/>
          </p:nvPr>
        </p:nvSpPr>
        <p:spPr>
          <a:xfrm>
            <a:off x="838200" y="1019699"/>
            <a:ext cx="10515600" cy="51570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590"/>
              <a:buChar char="•"/>
            </a:pPr>
            <a:r>
              <a:rPr lang="es-MX" sz="2590"/>
              <a:t>Objetivo:  Ver estrategia.</a:t>
            </a:r>
            <a:endParaRPr sz="2590"/>
          </a:p>
          <a:p>
            <a:pPr indent="0" lvl="0" marL="228600" rtl="0" algn="l">
              <a:lnSpc>
                <a:spcPct val="80000"/>
              </a:lnSpc>
              <a:spcBef>
                <a:spcPts val="0"/>
              </a:spcBef>
              <a:spcAft>
                <a:spcPts val="0"/>
              </a:spcAft>
              <a:buNone/>
            </a:pPr>
            <a:r>
              <a:t/>
            </a:r>
            <a:endParaRPr sz="2590"/>
          </a:p>
          <a:p>
            <a:pPr indent="-228600" lvl="0" marL="228600" rtl="0" algn="l">
              <a:lnSpc>
                <a:spcPct val="80000"/>
              </a:lnSpc>
              <a:spcBef>
                <a:spcPts val="1000"/>
              </a:spcBef>
              <a:spcAft>
                <a:spcPts val="0"/>
              </a:spcAft>
              <a:buClr>
                <a:schemeClr val="dk1"/>
              </a:buClr>
              <a:buSzPts val="2590"/>
              <a:buChar char="•"/>
            </a:pPr>
            <a:r>
              <a:rPr lang="es-MX" sz="2590"/>
              <a:t>Desarrolla de argumento o propuesta. Generar el </a:t>
            </a:r>
            <a:r>
              <a:rPr lang="es-MX" sz="2590"/>
              <a:t>guión</a:t>
            </a:r>
            <a:r>
              <a:rPr lang="es-MX" sz="2590"/>
              <a:t> o la propuesta completa del programa.</a:t>
            </a:r>
            <a:endParaRPr/>
          </a:p>
          <a:p>
            <a:pPr indent="0" lvl="0" marL="0" rtl="0" algn="l">
              <a:lnSpc>
                <a:spcPct val="80000"/>
              </a:lnSpc>
              <a:spcBef>
                <a:spcPts val="1000"/>
              </a:spcBef>
              <a:spcAft>
                <a:spcPts val="0"/>
              </a:spcAft>
              <a:buClr>
                <a:schemeClr val="dk1"/>
              </a:buClr>
              <a:buSzPts val="2590"/>
              <a:buNone/>
            </a:pPr>
            <a:r>
              <a:t/>
            </a:r>
            <a:endParaRPr sz="2590"/>
          </a:p>
          <a:p>
            <a:pPr indent="-228600" lvl="0" marL="228600" rtl="0" algn="l">
              <a:lnSpc>
                <a:spcPct val="80000"/>
              </a:lnSpc>
              <a:spcBef>
                <a:spcPts val="1000"/>
              </a:spcBef>
              <a:spcAft>
                <a:spcPts val="0"/>
              </a:spcAft>
              <a:buClr>
                <a:schemeClr val="dk1"/>
              </a:buClr>
              <a:buSzPts val="2590"/>
              <a:buChar char="•"/>
            </a:pPr>
            <a:r>
              <a:rPr lang="es-MX" sz="2590"/>
              <a:t>Selección de locaciones. Selección de lugares   que mejor se </a:t>
            </a:r>
            <a:endParaRPr sz="2590"/>
          </a:p>
          <a:p>
            <a:pPr indent="0" lvl="0" marL="228600" rtl="0" algn="l">
              <a:lnSpc>
                <a:spcPct val="80000"/>
              </a:lnSpc>
              <a:spcBef>
                <a:spcPts val="1000"/>
              </a:spcBef>
              <a:spcAft>
                <a:spcPts val="0"/>
              </a:spcAft>
              <a:buNone/>
            </a:pPr>
            <a:r>
              <a:rPr lang="es-MX" sz="2590"/>
              <a:t>adecuen a la propuesta, o construcción de sets, según sea el caso. </a:t>
            </a:r>
            <a:endParaRPr sz="2590"/>
          </a:p>
          <a:p>
            <a:pPr indent="-393065" lvl="0" marL="457200" rtl="0" algn="l">
              <a:lnSpc>
                <a:spcPct val="80000"/>
              </a:lnSpc>
              <a:spcBef>
                <a:spcPts val="1000"/>
              </a:spcBef>
              <a:spcAft>
                <a:spcPts val="0"/>
              </a:spcAft>
              <a:buSzPts val="2590"/>
              <a:buChar char="•"/>
            </a:pPr>
            <a:r>
              <a:rPr lang="es-MX" sz="2590"/>
              <a:t>Ensaya con los colaboradores.</a:t>
            </a:r>
            <a:endParaRPr sz="2590"/>
          </a:p>
          <a:p>
            <a:pPr indent="-393065" lvl="0" marL="457200" rtl="0" algn="l">
              <a:lnSpc>
                <a:spcPct val="80000"/>
              </a:lnSpc>
              <a:spcBef>
                <a:spcPts val="0"/>
              </a:spcBef>
              <a:spcAft>
                <a:spcPts val="0"/>
              </a:spcAft>
              <a:buSzPts val="2590"/>
              <a:buChar char="•"/>
            </a:pPr>
            <a:r>
              <a:rPr lang="es-MX" sz="2590"/>
              <a:t>Busca  en buenos sitios la información.</a:t>
            </a:r>
            <a:endParaRPr sz="2590"/>
          </a:p>
        </p:txBody>
      </p:sp>
      <p:sp>
        <p:nvSpPr>
          <p:cNvPr id="125" name="Google Shape;125;p18"/>
          <p:cNvSpPr txBox="1"/>
          <p:nvPr/>
        </p:nvSpPr>
        <p:spPr>
          <a:xfrm>
            <a:off x="3309871" y="373488"/>
            <a:ext cx="71349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MX" sz="3600" u="none" cap="none" strike="noStrike">
                <a:solidFill>
                  <a:schemeClr val="dk1"/>
                </a:solidFill>
                <a:latin typeface="Calibri"/>
                <a:ea typeface="Calibri"/>
                <a:cs typeface="Calibri"/>
                <a:sym typeface="Calibri"/>
              </a:rPr>
              <a:t>Pauta  a desarrollar en el cuaderno </a:t>
            </a:r>
            <a:endParaRPr sz="3600">
              <a:solidFill>
                <a:schemeClr val="dk1"/>
              </a:solidFill>
              <a:latin typeface="Calibri"/>
              <a:ea typeface="Calibri"/>
              <a:cs typeface="Calibri"/>
              <a:sym typeface="Calibri"/>
            </a:endParaRPr>
          </a:p>
        </p:txBody>
      </p:sp>
      <p:pic>
        <p:nvPicPr>
          <p:cNvPr descr="insignia inmaculada con" id="126" name="Google Shape;126;p18"/>
          <p:cNvPicPr preferRelativeResize="0"/>
          <p:nvPr/>
        </p:nvPicPr>
        <p:blipFill>
          <a:blip r:embed="rId3">
            <a:alphaModFix/>
          </a:blip>
          <a:stretch>
            <a:fillRect/>
          </a:stretch>
        </p:blipFill>
        <p:spPr>
          <a:xfrm>
            <a:off x="0" y="0"/>
            <a:ext cx="1174225" cy="1323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idx="1" type="body"/>
          </p:nvPr>
        </p:nvSpPr>
        <p:spPr>
          <a:xfrm>
            <a:off x="838200" y="734096"/>
            <a:ext cx="10515600" cy="544286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s-MX"/>
              <a:t>Selección vestuario y escenografía en </a:t>
            </a:r>
            <a:r>
              <a:rPr lang="es-MX"/>
              <a:t>el caso</a:t>
            </a:r>
            <a:r>
              <a:rPr lang="es-MX"/>
              <a:t> de ser visual tu propuesta , sino lee muy bien tu texto para dar </a:t>
            </a:r>
            <a:r>
              <a:rPr lang="es-MX"/>
              <a:t>énfasis</a:t>
            </a:r>
            <a:r>
              <a:rPr lang="es-MX"/>
              <a:t> que se necesitan para captar la atención .</a:t>
            </a:r>
            <a:endParaRPr/>
          </a:p>
          <a:p>
            <a:pPr indent="-228600" lvl="0" marL="228600" rtl="0" algn="l">
              <a:lnSpc>
                <a:spcPct val="90000"/>
              </a:lnSpc>
              <a:spcBef>
                <a:spcPts val="1000"/>
              </a:spcBef>
              <a:spcAft>
                <a:spcPts val="0"/>
              </a:spcAft>
              <a:buClr>
                <a:schemeClr val="dk1"/>
              </a:buClr>
              <a:buSzPts val="2800"/>
              <a:buChar char="•"/>
            </a:pPr>
            <a:r>
              <a:rPr lang="es-MX"/>
              <a:t>Selección de material ya existente a utilizar. </a:t>
            </a:r>
            <a:endParaRPr/>
          </a:p>
          <a:p>
            <a:pPr indent="-228600" lvl="0" marL="228600" rtl="0" algn="l">
              <a:lnSpc>
                <a:spcPct val="90000"/>
              </a:lnSpc>
              <a:spcBef>
                <a:spcPts val="1000"/>
              </a:spcBef>
              <a:spcAft>
                <a:spcPts val="0"/>
              </a:spcAft>
              <a:buClr>
                <a:schemeClr val="dk1"/>
              </a:buClr>
              <a:buSzPts val="2800"/>
              <a:buChar char="•"/>
            </a:pPr>
            <a:r>
              <a:rPr lang="es-MX"/>
              <a:t>Ensayos y grabación.</a:t>
            </a:r>
            <a:endParaRPr/>
          </a:p>
          <a:p>
            <a:pPr indent="-228600" lvl="0" marL="228600" rtl="0" algn="l">
              <a:lnSpc>
                <a:spcPct val="90000"/>
              </a:lnSpc>
              <a:spcBef>
                <a:spcPts val="1000"/>
              </a:spcBef>
              <a:spcAft>
                <a:spcPts val="0"/>
              </a:spcAft>
              <a:buClr>
                <a:schemeClr val="dk1"/>
              </a:buClr>
              <a:buSzPts val="2800"/>
              <a:buChar char="•"/>
            </a:pPr>
            <a:r>
              <a:rPr lang="es-MX"/>
              <a:t>Edición. Generación del programa completo acomodando las escenas grabadas en orden lógico según el guión. Además se pulen los detalles de sonido e imagen y se agregan los efectos especiales.</a:t>
            </a:r>
            <a:endParaRPr/>
          </a:p>
          <a:p>
            <a:pPr indent="-342900" lvl="0" marL="457200" rtl="0" algn="l">
              <a:lnSpc>
                <a:spcPct val="90000"/>
              </a:lnSpc>
              <a:spcBef>
                <a:spcPts val="0"/>
              </a:spcBef>
              <a:spcAft>
                <a:spcPts val="0"/>
              </a:spcAft>
              <a:buSzPts val="1800"/>
              <a:buChar char="●"/>
            </a:pPr>
            <a:r>
              <a:rPr lang="es-MX"/>
              <a:t>Explora las app libre de </a:t>
            </a:r>
            <a:r>
              <a:rPr lang="es-MX"/>
              <a:t>edición</a:t>
            </a:r>
            <a:r>
              <a:rPr lang="es-MX"/>
              <a:t> de audios e imagen .</a:t>
            </a:r>
            <a:endParaRPr/>
          </a:p>
        </p:txBody>
      </p:sp>
      <p:pic>
        <p:nvPicPr>
          <p:cNvPr descr="insignia inmaculada con" id="132" name="Google Shape;132;p19"/>
          <p:cNvPicPr preferRelativeResize="0"/>
          <p:nvPr/>
        </p:nvPicPr>
        <p:blipFill>
          <a:blip r:embed="rId3">
            <a:alphaModFix/>
          </a:blip>
          <a:stretch>
            <a:fillRect/>
          </a:stretch>
        </p:blipFill>
        <p:spPr>
          <a:xfrm>
            <a:off x="0" y="0"/>
            <a:ext cx="1174225" cy="132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t/>
            </a:r>
            <a:endParaRPr/>
          </a:p>
        </p:txBody>
      </p:sp>
      <p:sp>
        <p:nvSpPr>
          <p:cNvPr id="138" name="Google Shape;13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s-MX"/>
              <a:t> Enviar por correo a </a:t>
            </a:r>
            <a:r>
              <a:rPr lang="es-MX" u="sng">
                <a:solidFill>
                  <a:schemeClr val="hlink"/>
                </a:solidFill>
                <a:hlinkClick r:id="rId3"/>
              </a:rPr>
              <a:t>profeandreabaez@gmail.com</a:t>
            </a:r>
            <a:r>
              <a:rPr lang="es-MX"/>
              <a:t>  tus avances para una retroalimentación </a:t>
            </a:r>
            <a:endParaRPr/>
          </a:p>
          <a:p>
            <a:pPr indent="0" lvl="0" marL="228600" rtl="0" algn="l">
              <a:lnSpc>
                <a:spcPct val="90000"/>
              </a:lnSpc>
              <a:spcBef>
                <a:spcPts val="1000"/>
              </a:spcBef>
              <a:spcAft>
                <a:spcPts val="0"/>
              </a:spcAft>
              <a:buNone/>
            </a:pPr>
            <a:r>
              <a:rPr lang="es-MX"/>
              <a:t>De vuelta a clases será evaluado según pauta.</a:t>
            </a:r>
            <a:endParaRPr/>
          </a:p>
        </p:txBody>
      </p:sp>
      <p:pic>
        <p:nvPicPr>
          <p:cNvPr descr="insignia inmaculada con" id="139" name="Google Shape;139;p20"/>
          <p:cNvPicPr preferRelativeResize="0"/>
          <p:nvPr/>
        </p:nvPicPr>
        <p:blipFill>
          <a:blip r:embed="rId4">
            <a:alphaModFix/>
          </a:blip>
          <a:stretch>
            <a:fillRect/>
          </a:stretch>
        </p:blipFill>
        <p:spPr>
          <a:xfrm>
            <a:off x="0" y="0"/>
            <a:ext cx="1174225" cy="1323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838200" y="0"/>
            <a:ext cx="10515600" cy="618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s-MX"/>
              <a:t>Pauta de cotejo  </a:t>
            </a:r>
            <a:endParaRPr/>
          </a:p>
        </p:txBody>
      </p:sp>
      <p:graphicFrame>
        <p:nvGraphicFramePr>
          <p:cNvPr id="145" name="Google Shape;145;p21"/>
          <p:cNvGraphicFramePr/>
          <p:nvPr/>
        </p:nvGraphicFramePr>
        <p:xfrm>
          <a:off x="5126338" y="248650"/>
          <a:ext cx="3000000" cy="3000000"/>
        </p:xfrm>
        <a:graphic>
          <a:graphicData uri="http://schemas.openxmlformats.org/drawingml/2006/table">
            <a:tbl>
              <a:tblPr>
                <a:noFill/>
                <a:tableStyleId>{F46685F4-042D-447B-A61B-C2445616A944}</a:tableStyleId>
              </a:tblPr>
              <a:tblGrid>
                <a:gridCol w="3450900"/>
                <a:gridCol w="3413350"/>
              </a:tblGrid>
              <a:tr h="468800">
                <a:tc>
                  <a:txBody>
                    <a:bodyPr/>
                    <a:lstStyle/>
                    <a:p>
                      <a:pPr indent="0" lvl="0" marL="0" rtl="0" algn="l">
                        <a:spcBef>
                          <a:spcPts val="0"/>
                        </a:spcBef>
                        <a:spcAft>
                          <a:spcPts val="0"/>
                        </a:spcAft>
                        <a:buNone/>
                      </a:pPr>
                      <a:r>
                        <a:rPr lang="es-MX"/>
                        <a:t>INDICADORES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Tengo el músico o grupo chileno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Biografía</a:t>
                      </a:r>
                      <a:r>
                        <a:rPr lang="es-MX"/>
                        <a: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Influencias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A</a:t>
                      </a:r>
                      <a:r>
                        <a:rPr lang="es-MX"/>
                        <a:t>nálisis</a:t>
                      </a:r>
                      <a:r>
                        <a:rPr lang="es-MX"/>
                        <a:t> de su </a:t>
                      </a:r>
                      <a:r>
                        <a:rPr lang="es-MX"/>
                        <a:t>música</a:t>
                      </a:r>
                      <a:r>
                        <a:rPr lang="es-MX"/>
                        <a: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A</a:t>
                      </a:r>
                      <a:r>
                        <a:rPr lang="es-MX"/>
                        <a:t>nálisis</a:t>
                      </a:r>
                      <a:r>
                        <a:rPr lang="es-MX"/>
                        <a:t> de la letra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65325">
                <a:tc>
                  <a:txBody>
                    <a:bodyPr/>
                    <a:lstStyle/>
                    <a:p>
                      <a:pPr indent="0" lvl="0" marL="0" rtl="0" algn="l">
                        <a:spcBef>
                          <a:spcPts val="0"/>
                        </a:spcBef>
                        <a:spcAft>
                          <a:spcPts val="0"/>
                        </a:spcAft>
                        <a:buNone/>
                      </a:pPr>
                      <a:r>
                        <a:rPr lang="es-MX"/>
                        <a:t>Tengo claridad el año o </a:t>
                      </a:r>
                      <a:r>
                        <a:rPr lang="es-MX"/>
                        <a:t>década</a:t>
                      </a:r>
                      <a:r>
                        <a:rPr lang="es-MX"/>
                        <a:t>  de  su trabajo</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65325">
                <a:tc>
                  <a:txBody>
                    <a:bodyPr/>
                    <a:lstStyle/>
                    <a:p>
                      <a:pPr indent="0" lvl="0" marL="0" rtl="0" algn="l">
                        <a:spcBef>
                          <a:spcPts val="0"/>
                        </a:spcBef>
                        <a:spcAft>
                          <a:spcPts val="0"/>
                        </a:spcAft>
                        <a:buNone/>
                      </a:pPr>
                      <a:r>
                        <a:rPr lang="es-MX"/>
                        <a:t>Tengo a lo menos 2 ejemplos de </a:t>
                      </a:r>
                      <a:r>
                        <a:rPr lang="es-MX"/>
                        <a:t>música</a:t>
                      </a:r>
                      <a:r>
                        <a:rPr lang="es-MX"/>
                        <a:t> ( audio o videos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D</a:t>
                      </a:r>
                      <a:r>
                        <a:rPr lang="es-MX"/>
                        <a:t>iscografía</a:t>
                      </a:r>
                      <a:r>
                        <a:rPr lang="es-MX"/>
                        <a: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Es </a:t>
                      </a:r>
                      <a:r>
                        <a:rPr lang="es-MX"/>
                        <a:t>dinámico</a:t>
                      </a:r>
                      <a:r>
                        <a:rPr lang="es-MX"/>
                        <a:t> mi programa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Tiene  un efecto novedoso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Respeto la </a:t>
                      </a:r>
                      <a:r>
                        <a:rPr lang="es-MX"/>
                        <a:t>duración</a:t>
                      </a:r>
                      <a:r>
                        <a:rPr lang="es-MX"/>
                        <a:t> min y max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68800">
                <a:tc>
                  <a:txBody>
                    <a:bodyPr/>
                    <a:lstStyle/>
                    <a:p>
                      <a:pPr indent="0" lvl="0" marL="0" rtl="0" algn="l">
                        <a:spcBef>
                          <a:spcPts val="0"/>
                        </a:spcBef>
                        <a:spcAft>
                          <a:spcPts val="0"/>
                        </a:spcAft>
                        <a:buNone/>
                      </a:pPr>
                      <a:r>
                        <a:rPr lang="es-MX"/>
                        <a:t>Se </a:t>
                      </a:r>
                      <a:r>
                        <a:rPr lang="es-MX"/>
                        <a:t>entiende</a:t>
                      </a:r>
                      <a:r>
                        <a:rPr lang="es-MX"/>
                        <a:t> lo que hablo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46" name="Google Shape;146;p21"/>
          <p:cNvPicPr preferRelativeResize="0"/>
          <p:nvPr/>
        </p:nvPicPr>
        <p:blipFill>
          <a:blip r:embed="rId3">
            <a:alphaModFix/>
          </a:blip>
          <a:stretch>
            <a:fillRect/>
          </a:stretch>
        </p:blipFill>
        <p:spPr>
          <a:xfrm>
            <a:off x="10031804" y="248650"/>
            <a:ext cx="364495" cy="373251"/>
          </a:xfrm>
          <a:prstGeom prst="rect">
            <a:avLst/>
          </a:prstGeom>
          <a:noFill/>
          <a:ln>
            <a:noFill/>
          </a:ln>
        </p:spPr>
      </p:pic>
      <p:pic>
        <p:nvPicPr>
          <p:cNvPr descr="insignia inmaculada con" id="147" name="Google Shape;147;p21"/>
          <p:cNvPicPr preferRelativeResize="0"/>
          <p:nvPr/>
        </p:nvPicPr>
        <p:blipFill>
          <a:blip r:embed="rId4">
            <a:alphaModFix/>
          </a:blip>
          <a:stretch>
            <a:fillRect/>
          </a:stretch>
        </p:blipFill>
        <p:spPr>
          <a:xfrm>
            <a:off x="9" y="0"/>
            <a:ext cx="953591" cy="107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2015-04-08T11:22:26Z</dcterms:created>
  <dc:creator>andrea baez</dc:creator>
</cp:coreProperties>
</file>