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83A5-254B-429A-B494-ADC5C85A52F4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4F34-7F72-495A-AEBA-9FC7AFA236A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83A5-254B-429A-B494-ADC5C85A52F4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4F34-7F72-495A-AEBA-9FC7AFA236A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83A5-254B-429A-B494-ADC5C85A52F4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4F34-7F72-495A-AEBA-9FC7AFA236A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83A5-254B-429A-B494-ADC5C85A52F4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4F34-7F72-495A-AEBA-9FC7AFA236A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83A5-254B-429A-B494-ADC5C85A52F4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4F34-7F72-495A-AEBA-9FC7AFA236A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83A5-254B-429A-B494-ADC5C85A52F4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4F34-7F72-495A-AEBA-9FC7AFA236A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83A5-254B-429A-B494-ADC5C85A52F4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4F34-7F72-495A-AEBA-9FC7AFA236A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83A5-254B-429A-B494-ADC5C85A52F4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4F34-7F72-495A-AEBA-9FC7AFA236A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83A5-254B-429A-B494-ADC5C85A52F4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4F34-7F72-495A-AEBA-9FC7AFA236A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83A5-254B-429A-B494-ADC5C85A52F4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4F34-7F72-495A-AEBA-9FC7AFA236A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83A5-254B-429A-B494-ADC5C85A52F4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4F34-7F72-495A-AEBA-9FC7AFA236A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A83A5-254B-429A-B494-ADC5C85A52F4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F4F34-7F72-495A-AEBA-9FC7AFA236AB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 descr="Sin títul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57026"/>
            <a:ext cx="8715436" cy="64009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in títul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0108"/>
            <a:ext cx="8927928" cy="492922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in títul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785794"/>
            <a:ext cx="8858280" cy="507209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in títul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000108"/>
            <a:ext cx="8438126" cy="465879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in títul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2" y="547648"/>
            <a:ext cx="8600624" cy="47485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in títul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094" y="1000108"/>
            <a:ext cx="8696906" cy="480167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in títul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928670"/>
            <a:ext cx="8438126" cy="465879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in títul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82" y="897392"/>
            <a:ext cx="8753560" cy="483295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in títul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1" y="857232"/>
            <a:ext cx="8501122" cy="518269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in títul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0042"/>
            <a:ext cx="8740074" cy="482550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in títul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52" y="1571612"/>
            <a:ext cx="8539755" cy="47149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404040"/>
                </a:solidFill>
              </a:rPr>
              <a:t> Tabla periódica</a:t>
            </a:r>
            <a:endParaRPr lang="es-MX" dirty="0"/>
          </a:p>
        </p:txBody>
      </p:sp>
      <p:pic>
        <p:nvPicPr>
          <p:cNvPr id="4" name="Picture 18" descr="FG04_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3537" y="1600200"/>
            <a:ext cx="6436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in títul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672" y="1428736"/>
            <a:ext cx="8669146" cy="478634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in títul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672" y="1428737"/>
            <a:ext cx="8981328" cy="495870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>
                <a:solidFill>
                  <a:srgbClr val="7F7F7F"/>
                </a:solidFill>
              </a:rPr>
              <a:t>Periodos</a:t>
            </a:r>
            <a:r>
              <a:rPr lang="es-CL" b="1" dirty="0" smtClean="0">
                <a:solidFill>
                  <a:srgbClr val="7F7F7F"/>
                </a:solidFill>
              </a:rPr>
              <a:t/>
            </a:r>
            <a:br>
              <a:rPr lang="es-CL" b="1" dirty="0" smtClean="0">
                <a:solidFill>
                  <a:srgbClr val="7F7F7F"/>
                </a:solidFill>
              </a:rPr>
            </a:br>
            <a:endParaRPr lang="es-MX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8229600" cy="432816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714480" y="5715017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 smtClean="0"/>
              <a:t>El conjunto de elementos que ocupa una línea horizontal </a:t>
            </a:r>
            <a:r>
              <a:rPr lang="es-CL" b="1" dirty="0" smtClean="0">
                <a:solidFill>
                  <a:srgbClr val="067DD9"/>
                </a:solidFill>
              </a:rPr>
              <a:t>(fila) </a:t>
            </a:r>
            <a:r>
              <a:rPr lang="es-CL" dirty="0" smtClean="0"/>
              <a:t>se denomina </a:t>
            </a:r>
            <a:r>
              <a:rPr lang="es-CL" b="1" dirty="0" smtClean="0">
                <a:solidFill>
                  <a:srgbClr val="067DD9"/>
                </a:solidFill>
              </a:rPr>
              <a:t>PERIODO</a:t>
            </a:r>
            <a:r>
              <a:rPr lang="es-CL" dirty="0" smtClean="0"/>
              <a:t>.</a:t>
            </a:r>
            <a:endParaRPr lang="es-C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229600" cy="432816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5" name="13 Rectángulo"/>
          <p:cNvSpPr>
            <a:spLocks noChangeArrowheads="1"/>
          </p:cNvSpPr>
          <p:nvPr/>
        </p:nvSpPr>
        <p:spPr bwMode="auto">
          <a:xfrm>
            <a:off x="142875" y="5214938"/>
            <a:ext cx="87868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CL" sz="2000" dirty="0"/>
              <a:t>Los </a:t>
            </a:r>
            <a:r>
              <a:rPr lang="es-CL" sz="2000" b="1" dirty="0">
                <a:solidFill>
                  <a:srgbClr val="067DD9"/>
                </a:solidFill>
              </a:rPr>
              <a:t>PERIODOS</a:t>
            </a:r>
            <a:r>
              <a:rPr lang="es-CL" sz="2000" dirty="0"/>
              <a:t> están formados por un conjunto de elementos que, teniendo propiedades químicas diferentes, presentan en su envoltura igual número de niveles con electrones, correspondiendo el </a:t>
            </a:r>
            <a:r>
              <a:rPr lang="es-CL" sz="2000" b="1" dirty="0">
                <a:solidFill>
                  <a:srgbClr val="067DD9"/>
                </a:solidFill>
              </a:rPr>
              <a:t>número de PERIODO </a:t>
            </a:r>
            <a:r>
              <a:rPr lang="es-CL" sz="2000" dirty="0"/>
              <a:t>al </a:t>
            </a:r>
            <a:r>
              <a:rPr lang="es-CL" sz="2000" b="1" dirty="0">
                <a:solidFill>
                  <a:srgbClr val="067DD9"/>
                </a:solidFill>
              </a:rPr>
              <a:t>total de niveles o capas</a:t>
            </a:r>
            <a:r>
              <a:rPr lang="es-CL" sz="200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>
                <a:solidFill>
                  <a:srgbClr val="7F7F7F"/>
                </a:solidFill>
              </a:rPr>
              <a:t>Grupos</a:t>
            </a:r>
            <a:r>
              <a:rPr lang="es-CL" b="1" dirty="0" smtClean="0">
                <a:solidFill>
                  <a:srgbClr val="7F7F7F"/>
                </a:solidFill>
              </a:rPr>
              <a:t/>
            </a:r>
            <a:br>
              <a:rPr lang="es-CL" b="1" dirty="0" smtClean="0">
                <a:solidFill>
                  <a:srgbClr val="7F7F7F"/>
                </a:solidFill>
              </a:rPr>
            </a:br>
            <a:endParaRPr lang="es-MX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8229600" cy="432816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5" name="8 Rectángulo"/>
          <p:cNvSpPr>
            <a:spLocks noChangeArrowheads="1"/>
          </p:cNvSpPr>
          <p:nvPr/>
        </p:nvSpPr>
        <p:spPr bwMode="auto">
          <a:xfrm>
            <a:off x="214313" y="5357813"/>
            <a:ext cx="87868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CL" sz="2000" dirty="0"/>
              <a:t>Las líneas verticales </a:t>
            </a:r>
            <a:r>
              <a:rPr lang="es-CL" sz="2000" b="1" dirty="0">
                <a:solidFill>
                  <a:srgbClr val="067DD9"/>
                </a:solidFill>
              </a:rPr>
              <a:t>(columnas) </a:t>
            </a:r>
            <a:r>
              <a:rPr lang="es-CL" sz="2000" dirty="0"/>
              <a:t>de la tabla periódica se denominan </a:t>
            </a:r>
            <a:r>
              <a:rPr lang="es-CL" sz="2000" b="1" dirty="0">
                <a:solidFill>
                  <a:srgbClr val="067DD9"/>
                </a:solidFill>
              </a:rPr>
              <a:t>GRUPOS (o FAMILIAS)</a:t>
            </a:r>
            <a:r>
              <a:rPr lang="es-CL" sz="2000" dirty="0"/>
              <a:t>.</a:t>
            </a:r>
            <a:endParaRPr lang="es-CL" sz="2000" b="1" dirty="0">
              <a:solidFill>
                <a:srgbClr val="067DD9"/>
              </a:solidFill>
            </a:endParaRPr>
          </a:p>
          <a:p>
            <a:pPr algn="just"/>
            <a:r>
              <a:rPr lang="es-CL" sz="2000" dirty="0"/>
              <a:t>Los elementos que conforman un mismo </a:t>
            </a:r>
            <a:r>
              <a:rPr lang="es-CL" sz="2000" b="1" dirty="0">
                <a:solidFill>
                  <a:srgbClr val="067DD9"/>
                </a:solidFill>
              </a:rPr>
              <a:t>GRUPO</a:t>
            </a:r>
            <a:r>
              <a:rPr lang="es-CL" sz="2000" dirty="0"/>
              <a:t> presentan </a:t>
            </a:r>
            <a:r>
              <a:rPr lang="es-CL" sz="2000" b="1" dirty="0">
                <a:solidFill>
                  <a:srgbClr val="067DD9"/>
                </a:solidFill>
              </a:rPr>
              <a:t>propiedades físicas y químicas similares</a:t>
            </a:r>
            <a:r>
              <a:rPr lang="es-CL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229600" cy="432816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5" name="23 Rectángulo"/>
          <p:cNvSpPr>
            <a:spLocks noChangeArrowheads="1"/>
          </p:cNvSpPr>
          <p:nvPr/>
        </p:nvSpPr>
        <p:spPr bwMode="auto">
          <a:xfrm>
            <a:off x="153988" y="5640388"/>
            <a:ext cx="8689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2000" dirty="0"/>
              <a:t>Los elementos del mismo </a:t>
            </a:r>
            <a:r>
              <a:rPr lang="es-CL" sz="2000" b="1" dirty="0">
                <a:solidFill>
                  <a:srgbClr val="067DD9"/>
                </a:solidFill>
              </a:rPr>
              <a:t>GRUPO</a:t>
            </a:r>
            <a:r>
              <a:rPr lang="es-CL" sz="2000" dirty="0"/>
              <a:t> tienen la misma </a:t>
            </a:r>
            <a:r>
              <a:rPr lang="es-CL" sz="2000" b="1" dirty="0">
                <a:solidFill>
                  <a:srgbClr val="067DD9"/>
                </a:solidFill>
              </a:rPr>
              <a:t>configuración electrónica del último nivel energético</a:t>
            </a:r>
            <a:r>
              <a:rPr lang="es-CL" sz="2000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7F7F7F"/>
                </a:solidFill>
              </a:rPr>
              <a:t>Tipos de elementos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L" dirty="0" smtClean="0"/>
              <a:t>Los elementos se agrupan en función del orbital que recibe el último electrón.</a:t>
            </a:r>
          </a:p>
          <a:p>
            <a:pPr>
              <a:buNone/>
            </a:pPr>
            <a:r>
              <a:rPr lang="es-ES_tradnl" b="1" dirty="0" smtClean="0">
                <a:solidFill>
                  <a:srgbClr val="067DD9"/>
                </a:solidFill>
              </a:rPr>
              <a:t>1) Elementos representativos</a:t>
            </a:r>
            <a:endParaRPr lang="es-ES" b="1" dirty="0" smtClean="0">
              <a:solidFill>
                <a:srgbClr val="067DD9"/>
              </a:solidFill>
            </a:endParaRPr>
          </a:p>
          <a:p>
            <a:endParaRPr lang="es-MX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28625" y="3857628"/>
            <a:ext cx="8715375" cy="163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CL" sz="2000" dirty="0"/>
              <a:t>Llamados también elementos del grupo principal, son los elementos de los grupos IA (1)  a VIIA (17), todos los cuales tienen incompletos los subniveles </a:t>
            </a:r>
            <a:r>
              <a:rPr lang="es-CL" sz="2000" i="1" dirty="0"/>
              <a:t>s</a:t>
            </a:r>
            <a:r>
              <a:rPr lang="es-CL" sz="2000" dirty="0"/>
              <a:t> o </a:t>
            </a:r>
            <a:r>
              <a:rPr lang="es-CL" sz="2000" i="1" dirty="0"/>
              <a:t>p</a:t>
            </a:r>
            <a:r>
              <a:rPr lang="es-CL" sz="2000" dirty="0"/>
              <a:t> del máximo número cuántico principal, y los gases nobles (elementos del grupo VIIIA o 18), que con excepción del helio, tienen completamente lleno el subnivel </a:t>
            </a:r>
            <a:r>
              <a:rPr lang="es-CL" sz="2000" i="1" dirty="0"/>
              <a:t>p.</a:t>
            </a:r>
            <a:r>
              <a:rPr lang="es-CL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Sin títul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632" y="571480"/>
            <a:ext cx="8526647" cy="6286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in títul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596690" cy="646614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190</Words>
  <Application>Microsoft Office PowerPoint</Application>
  <PresentationFormat>Presentación en pantalla (4:3)</PresentationFormat>
  <Paragraphs>12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Diapositiva 1</vt:lpstr>
      <vt:lpstr> Tabla periódica</vt:lpstr>
      <vt:lpstr>Periodos </vt:lpstr>
      <vt:lpstr>Diapositiva 4</vt:lpstr>
      <vt:lpstr>Grupos </vt:lpstr>
      <vt:lpstr>Diapositiva 6</vt:lpstr>
      <vt:lpstr>Tipos de elementos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Fabi</dc:creator>
  <cp:lastModifiedBy>Fabi</cp:lastModifiedBy>
  <cp:revision>1</cp:revision>
  <dcterms:created xsi:type="dcterms:W3CDTF">2020-03-18T14:57:01Z</dcterms:created>
  <dcterms:modified xsi:type="dcterms:W3CDTF">2020-03-18T15:23:12Z</dcterms:modified>
</cp:coreProperties>
</file>