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4" r:id="rId5"/>
    <p:sldId id="257" r:id="rId6"/>
    <p:sldId id="285" r:id="rId7"/>
    <p:sldId id="286" r:id="rId8"/>
    <p:sldId id="287" r:id="rId9"/>
    <p:sldId id="290" r:id="rId10"/>
    <p:sldId id="292" r:id="rId11"/>
    <p:sldId id="299" r:id="rId12"/>
    <p:sldId id="301" r:id="rId13"/>
    <p:sldId id="289" r:id="rId14"/>
    <p:sldId id="300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323"/>
    <a:srgbClr val="E73B85"/>
    <a:srgbClr val="30211E"/>
    <a:srgbClr val="C1482D"/>
    <a:srgbClr val="535A69"/>
    <a:srgbClr val="CE403F"/>
    <a:srgbClr val="F7722F"/>
    <a:srgbClr val="E3DC87"/>
    <a:srgbClr val="C8820D"/>
    <a:srgbClr val="AA3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4" autoAdjust="0"/>
    <p:restoredTop sz="94660"/>
  </p:normalViewPr>
  <p:slideViewPr>
    <p:cSldViewPr>
      <p:cViewPr varScale="1">
        <p:scale>
          <a:sx n="91" d="100"/>
          <a:sy n="91" d="100"/>
        </p:scale>
        <p:origin x="5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07/04/2020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07/04/2020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07/04/2020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07/04/2020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07/04/2020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07/04/2020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07/04/2020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07/04/2020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07/04/2020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07/04/2020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07/04/2020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</a:t>
            </a:r>
            <a:r>
              <a:rPr lang="es-ES" noProof="0" dirty="0"/>
              <a:t>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07/04/2020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83632" y="-819472"/>
            <a:ext cx="7576751" cy="3384376"/>
          </a:xfrm>
        </p:spPr>
        <p:txBody>
          <a:bodyPr>
            <a:normAutofit/>
          </a:bodyPr>
          <a:lstStyle/>
          <a:p>
            <a:r>
              <a:rPr lang="es-CL" sz="8000" b="1" dirty="0" smtClean="0">
                <a:solidFill>
                  <a:srgbClr val="F7722F"/>
                </a:solidFill>
                <a:latin typeface="Berlin Sans FB" panose="020E0602020502020306" pitchFamily="34" charset="0"/>
              </a:rPr>
              <a:t>Artes Visuales</a:t>
            </a:r>
            <a:endParaRPr lang="es-CL" sz="8000" b="1" dirty="0">
              <a:solidFill>
                <a:srgbClr val="F7722F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207568" y="2852936"/>
            <a:ext cx="7711752" cy="914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CL" b="1" dirty="0">
                <a:solidFill>
                  <a:srgbClr val="0070C0"/>
                </a:solidFill>
                <a:latin typeface="Century Gothic" panose="020B0502020202020204" pitchFamily="34" charset="0"/>
              </a:rPr>
              <a:t> Instituto Inmaculada Concepción</a:t>
            </a:r>
            <a:br>
              <a:rPr lang="es-CL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s-CL" b="1" dirty="0">
                <a:solidFill>
                  <a:srgbClr val="0070C0"/>
                </a:solidFill>
                <a:latin typeface="Century Gothic" panose="020B0502020202020204" pitchFamily="34" charset="0"/>
              </a:rPr>
              <a:t> Valdivia</a:t>
            </a:r>
          </a:p>
          <a:p>
            <a:pPr algn="ctr"/>
            <a:r>
              <a:rPr lang="es-CL" b="1" dirty="0">
                <a:solidFill>
                  <a:srgbClr val="0070C0"/>
                </a:solidFill>
                <a:latin typeface="Century Gothic" panose="020B0502020202020204" pitchFamily="34" charset="0"/>
              </a:rPr>
              <a:t>1° Básico «A Y B»</a:t>
            </a:r>
            <a:endParaRPr lang="es-E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s-CL" dirty="0"/>
          </a:p>
        </p:txBody>
      </p:sp>
      <p:pic>
        <p:nvPicPr>
          <p:cNvPr id="6" name="Picture 4" descr="https://tse4.mm.bing.net/th?id=OIP.o_HbSalIOwQ1HuJYZbSdzwAAAA&amp;pid=Api&amp;P=0&amp;w=365&amp;h=121">
            <a:extLst>
              <a:ext uri="{FF2B5EF4-FFF2-40B4-BE49-F238E27FC236}">
                <a16:creationId xmlns:a16="http://schemas.microsoft.com/office/drawing/2014/main" id="{5F45D96E-A8C8-4E92-B350-656CA3006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1150" y="404664"/>
            <a:ext cx="2124588" cy="7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3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19336" y="332656"/>
            <a:ext cx="11611644" cy="3672408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es-MX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</a:t>
            </a:r>
            <a:r>
              <a:rPr lang="es-MX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 Observar tu rostro </a:t>
            </a:r>
            <a:r>
              <a:rPr lang="es-MX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frente a un espejo durante </a:t>
            </a:r>
            <a:r>
              <a:rPr lang="es-MX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unos minutos, Tus </a:t>
            </a:r>
            <a:r>
              <a:rPr lang="es-MX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ojos, tu boca, tu nariz, tus cejas, tus </a:t>
            </a:r>
            <a:r>
              <a:rPr lang="es-MX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orejas, tu </a:t>
            </a:r>
            <a:r>
              <a:rPr lang="es-MX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pelo; el color, la forma, la </a:t>
            </a:r>
            <a:r>
              <a:rPr lang="es-MX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textura de tu piel, </a:t>
            </a:r>
            <a:r>
              <a:rPr lang="es-MX" sz="28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etc</a:t>
            </a:r>
            <a:r>
              <a:rPr lang="es-MX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, trabajando con autonomía.</a:t>
            </a:r>
            <a:endParaRPr lang="es-MX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MX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2. Reflexionar las siguientes preguntas ,respondiendo en voz alta con actitud de autonomía.</a:t>
            </a:r>
            <a:endParaRPr lang="es-MX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r>
              <a:rPr lang="es-MX" sz="2800" b="1" dirty="0">
                <a:ln>
                  <a:solidFill>
                    <a:srgbClr val="E73B85"/>
                  </a:solidFill>
                </a:ln>
                <a:solidFill>
                  <a:srgbClr val="E73B85"/>
                </a:solidFill>
              </a:rPr>
              <a:t>¿Cómo te sientes hoy?, ¿qué dice tu cara sobre eso</a:t>
            </a:r>
            <a:r>
              <a:rPr lang="es-MX" sz="2800" b="1" dirty="0" smtClean="0">
                <a:ln>
                  <a:solidFill>
                    <a:srgbClr val="E73B85"/>
                  </a:solidFill>
                </a:ln>
                <a:solidFill>
                  <a:srgbClr val="E73B85"/>
                </a:solidFill>
              </a:rPr>
              <a:t>? ¿Qué emociones de las que vimos anteriormente puedes reconocer en ti?</a:t>
            </a:r>
            <a:endParaRPr lang="es-MX" sz="2800" b="1" dirty="0">
              <a:ln>
                <a:solidFill>
                  <a:srgbClr val="E73B85"/>
                </a:solidFill>
              </a:ln>
              <a:solidFill>
                <a:srgbClr val="E73B85"/>
              </a:solidFill>
            </a:endParaRPr>
          </a:p>
          <a:p>
            <a:r>
              <a:rPr lang="es-MX" sz="28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Obsérvate todo el tiempo que necesites, también puedes tener </a:t>
            </a:r>
            <a:r>
              <a:rPr lang="es-MX" sz="28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el espejo </a:t>
            </a:r>
            <a:r>
              <a:rPr lang="es-MX" sz="28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cerca para poder mirarte cada cierto rato.</a:t>
            </a:r>
            <a:endParaRPr lang="es-CL" sz="28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9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84720" y="-99392"/>
            <a:ext cx="6297905" cy="7146032"/>
          </a:xfrm>
          <a:ln w="76200">
            <a:solidFill>
              <a:srgbClr val="64232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52000" algn="ctr"/>
            <a:r>
              <a:rPr lang="es-CL" sz="4000" b="1" dirty="0" smtClean="0">
                <a:solidFill>
                  <a:srgbClr val="E73B85"/>
                </a:solidFill>
                <a:latin typeface="Berlin Sans FB" panose="020E0602020502020306" pitchFamily="34" charset="0"/>
              </a:rPr>
              <a:t>Recrear</a:t>
            </a:r>
            <a:r>
              <a:rPr lang="es-CL" sz="4000" dirty="0" smtClean="0">
                <a:solidFill>
                  <a:srgbClr val="E73B85"/>
                </a:solidFill>
                <a:latin typeface="Berlin Sans FB" panose="020E0602020502020306" pitchFamily="34" charset="0"/>
              </a:rPr>
              <a:t> tu rostro en un autorretrato seleccionando una de las emociones ya presentadas anteriormente, dibujándolas en una hoja de oficio o block, utilizando lápices de colores, pinturas, recortes </a:t>
            </a:r>
            <a:r>
              <a:rPr lang="es-CL" sz="4000" dirty="0" err="1" smtClean="0">
                <a:solidFill>
                  <a:srgbClr val="E73B85"/>
                </a:solidFill>
                <a:latin typeface="Berlin Sans FB" panose="020E0602020502020306" pitchFamily="34" charset="0"/>
              </a:rPr>
              <a:t>etc</a:t>
            </a:r>
            <a:r>
              <a:rPr lang="es-CL" sz="4000" dirty="0" smtClean="0">
                <a:solidFill>
                  <a:srgbClr val="E73B85"/>
                </a:solidFill>
                <a:latin typeface="Berlin Sans FB" panose="020E0602020502020306" pitchFamily="34" charset="0"/>
              </a:rPr>
              <a:t>, fomentando la actitud de </a:t>
            </a:r>
            <a:r>
              <a:rPr lang="es-CL" sz="4000" b="1" dirty="0" smtClean="0">
                <a:solidFill>
                  <a:srgbClr val="E73B85"/>
                </a:solidFill>
                <a:latin typeface="Berlin Sans FB" panose="020E0602020502020306" pitchFamily="34" charset="0"/>
              </a:rPr>
              <a:t>autonomía</a:t>
            </a:r>
            <a:r>
              <a:rPr lang="es-CL" sz="4400" b="1" dirty="0" smtClean="0">
                <a:solidFill>
                  <a:srgbClr val="E73B85"/>
                </a:solidFill>
                <a:latin typeface="Berlin Sans FB" panose="020E0602020502020306" pitchFamily="34" charset="0"/>
              </a:rPr>
              <a:t>.</a:t>
            </a:r>
            <a:br>
              <a:rPr lang="es-CL" sz="4400" b="1" dirty="0" smtClean="0">
                <a:solidFill>
                  <a:srgbClr val="E73B85"/>
                </a:solidFill>
                <a:latin typeface="Berlin Sans FB" panose="020E0602020502020306" pitchFamily="34" charset="0"/>
              </a:rPr>
            </a:br>
            <a:endParaRPr lang="es-CL" sz="4400" b="1" dirty="0">
              <a:solidFill>
                <a:srgbClr val="E73B85"/>
              </a:solidFill>
              <a:latin typeface="Berlin Sans FB" panose="020E0602020502020306" pitchFamily="34" charset="0"/>
            </a:endParaRPr>
          </a:p>
        </p:txBody>
      </p:sp>
      <p:pic>
        <p:nvPicPr>
          <p:cNvPr id="7170" name="Picture 2" descr="Fun with Portraits II Guidebook | Autorretrato de niños, Pintur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8640"/>
            <a:ext cx="590465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7408" y="332656"/>
            <a:ext cx="9001000" cy="3037656"/>
          </a:xfrm>
        </p:spPr>
        <p:txBody>
          <a:bodyPr rtlCol="0">
            <a:normAutofit/>
          </a:bodyPr>
          <a:lstStyle/>
          <a:p>
            <a:r>
              <a:rPr lang="es-MX" sz="4000" b="1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" panose="020E0602020502020306" pitchFamily="34" charset="0"/>
              </a:rPr>
              <a:t>Expresar emociones a través de un autorretrato  ,observando  las actividades propuestas en el </a:t>
            </a:r>
            <a:r>
              <a:rPr lang="es-MX" sz="4000" b="1" dirty="0" err="1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" panose="020E0602020502020306" pitchFamily="34" charset="0"/>
              </a:rPr>
              <a:t>power</a:t>
            </a:r>
            <a:r>
              <a:rPr lang="es-MX" sz="4000" b="1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s-MX" sz="4000" b="1" dirty="0" err="1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" panose="020E0602020502020306" pitchFamily="34" charset="0"/>
              </a:rPr>
              <a:t>point</a:t>
            </a:r>
            <a:r>
              <a:rPr lang="es-MX" sz="40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s-MX" sz="4000" b="1" dirty="0" smtClean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" panose="020E0602020502020306" pitchFamily="34" charset="0"/>
              </a:rPr>
              <a:t>, trabajando con actitud de autonomía.</a:t>
            </a:r>
            <a:endParaRPr lang="es-ES" sz="4000" b="1" dirty="0">
              <a:ln w="6600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3592" y="5229200"/>
            <a:ext cx="6768752" cy="1082674"/>
          </a:xfrm>
          <a:ln>
            <a:noFill/>
          </a:ln>
        </p:spPr>
        <p:txBody>
          <a:bodyPr>
            <a:noAutofit/>
          </a:bodyPr>
          <a:lstStyle/>
          <a:p>
            <a:endParaRPr lang="es-CL" sz="3600" dirty="0">
              <a:ln w="0">
                <a:solidFill>
                  <a:schemeClr val="tx1"/>
                </a:solidFill>
              </a:ln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1384" y="692696"/>
            <a:ext cx="6048164" cy="37411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dirty="0">
                <a:ln/>
                <a:solidFill>
                  <a:srgbClr val="E73B85"/>
                </a:solidFill>
                <a:latin typeface="Century Gothic" panose="020B0502020202020204" pitchFamily="34" charset="0"/>
              </a:rPr>
              <a:t>El autorretrato es el “retrato” hecho de la misma persona que </a:t>
            </a:r>
            <a:r>
              <a:rPr lang="es-MX" dirty="0" smtClean="0">
                <a:ln/>
                <a:solidFill>
                  <a:srgbClr val="E73B85"/>
                </a:solidFill>
                <a:latin typeface="Century Gothic" panose="020B0502020202020204" pitchFamily="34" charset="0"/>
              </a:rPr>
              <a:t>lo pinta</a:t>
            </a:r>
            <a:r>
              <a:rPr lang="es-MX" dirty="0">
                <a:ln/>
                <a:solidFill>
                  <a:srgbClr val="E73B85"/>
                </a:solidFill>
                <a:latin typeface="Century Gothic" panose="020B0502020202020204" pitchFamily="34" charset="0"/>
              </a:rPr>
              <a:t>. </a:t>
            </a:r>
            <a:endParaRPr lang="es-MX" dirty="0" smtClean="0">
              <a:ln/>
              <a:solidFill>
                <a:srgbClr val="E73B85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-MX" dirty="0" smtClean="0">
                <a:ln/>
                <a:solidFill>
                  <a:srgbClr val="E73B85"/>
                </a:solidFill>
                <a:latin typeface="Century Gothic" panose="020B0502020202020204" pitchFamily="34" charset="0"/>
              </a:rPr>
              <a:t>Es </a:t>
            </a:r>
            <a:r>
              <a:rPr lang="es-MX" dirty="0">
                <a:ln/>
                <a:solidFill>
                  <a:srgbClr val="E73B85"/>
                </a:solidFill>
                <a:latin typeface="Century Gothic" panose="020B0502020202020204" pitchFamily="34" charset="0"/>
              </a:rPr>
              <a:t>un maravilloso ejercicio de observación y de análisis </a:t>
            </a:r>
            <a:r>
              <a:rPr lang="es-MX" dirty="0" smtClean="0">
                <a:ln/>
                <a:solidFill>
                  <a:srgbClr val="E73B85"/>
                </a:solidFill>
                <a:latin typeface="Century Gothic" panose="020B0502020202020204" pitchFamily="34" charset="0"/>
              </a:rPr>
              <a:t>del pintor</a:t>
            </a:r>
            <a:r>
              <a:rPr lang="es-MX" dirty="0">
                <a:ln/>
                <a:solidFill>
                  <a:srgbClr val="E73B85"/>
                </a:solidFill>
                <a:latin typeface="Century Gothic" panose="020B0502020202020204" pitchFamily="34" charset="0"/>
              </a:rPr>
              <a:t>. ¿Qué veo, cómo me siento, qué muestra mi cara, qué </a:t>
            </a:r>
            <a:r>
              <a:rPr lang="es-MX" dirty="0" smtClean="0">
                <a:ln/>
                <a:solidFill>
                  <a:srgbClr val="E73B85"/>
                </a:solidFill>
                <a:latin typeface="Century Gothic" panose="020B0502020202020204" pitchFamily="34" charset="0"/>
              </a:rPr>
              <a:t>detalles tengo </a:t>
            </a:r>
            <a:r>
              <a:rPr lang="es-MX" dirty="0">
                <a:ln/>
                <a:solidFill>
                  <a:srgbClr val="E73B85"/>
                </a:solidFill>
                <a:latin typeface="Century Gothic" panose="020B0502020202020204" pitchFamily="34" charset="0"/>
              </a:rPr>
              <a:t>en ella…?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dirty="0">
                <a:ln/>
                <a:solidFill>
                  <a:srgbClr val="E73B85"/>
                </a:solidFill>
                <a:latin typeface="Century Gothic" panose="020B0502020202020204" pitchFamily="34" charset="0"/>
              </a:rPr>
              <a:t>Esto requiere conocerse y observarse mucho, para que en </a:t>
            </a:r>
            <a:r>
              <a:rPr lang="es-MX" dirty="0" smtClean="0">
                <a:ln/>
                <a:solidFill>
                  <a:srgbClr val="E73B85"/>
                </a:solidFill>
                <a:latin typeface="Century Gothic" panose="020B0502020202020204" pitchFamily="34" charset="0"/>
              </a:rPr>
              <a:t>el momento </a:t>
            </a:r>
            <a:r>
              <a:rPr lang="es-MX" dirty="0">
                <a:ln/>
                <a:solidFill>
                  <a:srgbClr val="E73B85"/>
                </a:solidFill>
                <a:latin typeface="Century Gothic" panose="020B0502020202020204" pitchFamily="34" charset="0"/>
              </a:rPr>
              <a:t>de realizar la pintura, realmente se muestre la expresión </a:t>
            </a:r>
            <a:r>
              <a:rPr lang="es-MX" dirty="0" smtClean="0">
                <a:ln/>
                <a:solidFill>
                  <a:srgbClr val="E73B85"/>
                </a:solidFill>
                <a:latin typeface="Century Gothic" panose="020B0502020202020204" pitchFamily="34" charset="0"/>
              </a:rPr>
              <a:t>que como pintores queremos mostrar.</a:t>
            </a:r>
            <a:endParaRPr lang="es-CL" dirty="0">
              <a:ln/>
              <a:solidFill>
                <a:srgbClr val="E73B8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Coloreando mis Sueños: AUTORRETR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76672"/>
            <a:ext cx="3672408" cy="41731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5600" y="2438400"/>
            <a:ext cx="7488832" cy="1741512"/>
          </a:xfrm>
        </p:spPr>
        <p:txBody>
          <a:bodyPr>
            <a:noAutofit/>
          </a:bodyPr>
          <a:lstStyle/>
          <a:p>
            <a:pPr algn="ctr"/>
            <a:r>
              <a:rPr lang="es-CL" sz="4800" dirty="0">
                <a:ln w="0">
                  <a:solidFill>
                    <a:srgbClr val="7030A0"/>
                  </a:solidFill>
                </a:ln>
                <a:solidFill>
                  <a:srgbClr val="FF0000"/>
                </a:solidFill>
                <a:latin typeface="Berlin Sans FB" panose="020E0602020502020306" pitchFamily="34" charset="0"/>
              </a:rPr>
              <a:t>Te invito a conocer a artistas famosos de la historia de la humanidad que se han dibujado así mismos…</a:t>
            </a:r>
            <a:endParaRPr lang="es-CL" sz="4800" dirty="0">
              <a:ln w="0"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423592" y="6021288"/>
            <a:ext cx="8115419" cy="701674"/>
          </a:xfrm>
        </p:spPr>
        <p:txBody>
          <a:bodyPr>
            <a:normAutofit/>
          </a:bodyPr>
          <a:lstStyle/>
          <a:p>
            <a:r>
              <a:rPr lang="es-CL" sz="4400" dirty="0" smtClean="0">
                <a:solidFill>
                  <a:schemeClr val="tx1">
                    <a:lumMod val="50000"/>
                  </a:schemeClr>
                </a:solidFill>
                <a:latin typeface="Berlin Sans FB" panose="020E0602020502020306" pitchFamily="34" charset="0"/>
              </a:rPr>
              <a:t>Mira sus caras con atención</a:t>
            </a:r>
            <a:endParaRPr lang="es-CL" sz="4400" dirty="0">
              <a:solidFill>
                <a:schemeClr val="tx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1028580" y="5181600"/>
            <a:ext cx="4059308" cy="706016"/>
          </a:xfrm>
        </p:spPr>
        <p:txBody>
          <a:bodyPr>
            <a:normAutofit fontScale="40000" lnSpcReduction="20000"/>
          </a:bodyPr>
          <a:lstStyle/>
          <a:p>
            <a:r>
              <a:rPr lang="es-CL" sz="8000" b="1" dirty="0" err="1" smtClean="0">
                <a:latin typeface="Century Gothic" panose="020B0502020202020204" pitchFamily="34" charset="0"/>
                <a:hlinkClick r:id="rId2"/>
              </a:rPr>
              <a:t>Vincent</a:t>
            </a:r>
            <a:r>
              <a:rPr lang="es-CL" sz="8000" b="1" dirty="0" smtClean="0">
                <a:latin typeface="Century Gothic" panose="020B0502020202020204" pitchFamily="34" charset="0"/>
                <a:hlinkClick r:id="rId2"/>
              </a:rPr>
              <a:t> </a:t>
            </a:r>
            <a:r>
              <a:rPr lang="es-CL" sz="8000" b="1" dirty="0">
                <a:latin typeface="Century Gothic" panose="020B0502020202020204" pitchFamily="34" charset="0"/>
                <a:hlinkClick r:id="rId2"/>
              </a:rPr>
              <a:t>van Gogh</a:t>
            </a:r>
            <a:endParaRPr lang="es-CL" sz="8000" b="1" dirty="0">
              <a:latin typeface="Century Gothic" panose="020B0502020202020204" pitchFamily="34" charset="0"/>
            </a:endParaRPr>
          </a:p>
          <a:p>
            <a:endParaRPr lang="es-CL" dirty="0"/>
          </a:p>
        </p:txBody>
      </p:sp>
      <p:pic>
        <p:nvPicPr>
          <p:cNvPr id="16" name="Marcador de posición de imagen 1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7" r="662" b="14199"/>
          <a:stretch/>
        </p:blipFill>
        <p:spPr>
          <a:xfrm>
            <a:off x="5663952" y="1113022"/>
            <a:ext cx="3505069" cy="3750319"/>
          </a:xfrm>
        </p:spPr>
      </p:pic>
      <p:sp>
        <p:nvSpPr>
          <p:cNvPr id="14" name="Marcador de texto 13"/>
          <p:cNvSpPr>
            <a:spLocks noGrp="1"/>
          </p:cNvSpPr>
          <p:nvPr>
            <p:ph type="body" sz="quarter" idx="16"/>
          </p:nvPr>
        </p:nvSpPr>
        <p:spPr>
          <a:xfrm>
            <a:off x="6240016" y="5057270"/>
            <a:ext cx="3566160" cy="540000"/>
          </a:xfrm>
        </p:spPr>
        <p:txBody>
          <a:bodyPr>
            <a:noAutofit/>
          </a:bodyPr>
          <a:lstStyle/>
          <a:p>
            <a:r>
              <a:rPr lang="es-CL" sz="3200" b="1" u="sng" dirty="0" smtClean="0">
                <a:solidFill>
                  <a:srgbClr val="CE403F"/>
                </a:solidFill>
                <a:latin typeface="Century Gothic" panose="020B0502020202020204" pitchFamily="34" charset="0"/>
              </a:rPr>
              <a:t>Frida Kahlo</a:t>
            </a:r>
            <a:endParaRPr lang="es-CL" sz="3200" b="1" u="sng" dirty="0">
              <a:solidFill>
                <a:srgbClr val="CE403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Marcador de posición de imagen 17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0" b="106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254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9331" y="6054373"/>
            <a:ext cx="8115419" cy="701674"/>
          </a:xfrm>
        </p:spPr>
        <p:txBody>
          <a:bodyPr>
            <a:normAutofit/>
          </a:bodyPr>
          <a:lstStyle/>
          <a:p>
            <a:pPr algn="ctr"/>
            <a:r>
              <a:rPr lang="es-CL" sz="4400" dirty="0">
                <a:solidFill>
                  <a:schemeClr val="tx1">
                    <a:lumMod val="50000"/>
                  </a:schemeClr>
                </a:solidFill>
                <a:latin typeface="Berlin Sans FB" panose="020E0602020502020306" pitchFamily="34" charset="0"/>
              </a:rPr>
              <a:t>¿Qué expresiones </a:t>
            </a:r>
            <a:r>
              <a:rPr lang="es-CL" sz="4400" dirty="0" smtClean="0">
                <a:solidFill>
                  <a:schemeClr val="tx1">
                    <a:lumMod val="50000"/>
                  </a:schemeClr>
                </a:solidFill>
                <a:latin typeface="Berlin Sans FB" panose="020E0602020502020306" pitchFamily="34" charset="0"/>
              </a:rPr>
              <a:t>tienen?</a:t>
            </a:r>
            <a:endParaRPr lang="es-CL" sz="4400" dirty="0">
              <a:solidFill>
                <a:schemeClr val="tx1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r="9807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271464" y="5251200"/>
            <a:ext cx="3566160" cy="540000"/>
          </a:xfrm>
        </p:spPr>
        <p:txBody>
          <a:bodyPr>
            <a:normAutofit/>
          </a:bodyPr>
          <a:lstStyle/>
          <a:p>
            <a:r>
              <a:rPr lang="es-CL" sz="2800" b="1" u="sng" dirty="0" err="1" smtClean="0">
                <a:solidFill>
                  <a:srgbClr val="535A69"/>
                </a:solidFill>
                <a:latin typeface="Century Gothic" panose="020B0502020202020204" pitchFamily="34" charset="0"/>
              </a:rPr>
              <a:t>Gustave</a:t>
            </a:r>
            <a:r>
              <a:rPr lang="es-CL" sz="2800" b="1" u="sng" dirty="0" smtClean="0">
                <a:solidFill>
                  <a:srgbClr val="535A69"/>
                </a:solidFill>
                <a:latin typeface="Century Gothic" panose="020B0502020202020204" pitchFamily="34" charset="0"/>
              </a:rPr>
              <a:t> </a:t>
            </a:r>
            <a:r>
              <a:rPr lang="es-CL" sz="2800" b="1" u="sng" dirty="0" err="1" smtClean="0">
                <a:solidFill>
                  <a:srgbClr val="535A69"/>
                </a:solidFill>
                <a:latin typeface="Century Gothic" panose="020B0502020202020204" pitchFamily="34" charset="0"/>
              </a:rPr>
              <a:t>Courbet</a:t>
            </a:r>
            <a:endParaRPr lang="es-CL" sz="2800" b="1" u="sng" dirty="0">
              <a:solidFill>
                <a:srgbClr val="535A69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5951984" y="5181600"/>
            <a:ext cx="3566160" cy="540000"/>
          </a:xfrm>
        </p:spPr>
        <p:txBody>
          <a:bodyPr>
            <a:normAutofit/>
          </a:bodyPr>
          <a:lstStyle/>
          <a:p>
            <a:r>
              <a:rPr lang="es-CL" sz="3200" b="1" u="sng" dirty="0" smtClean="0">
                <a:solidFill>
                  <a:srgbClr val="CE403F"/>
                </a:solidFill>
                <a:latin typeface="Century Gothic" panose="020B0502020202020204" pitchFamily="34" charset="0"/>
              </a:rPr>
              <a:t>Judith </a:t>
            </a:r>
            <a:r>
              <a:rPr lang="es-CL" sz="3200" b="1" u="sng" dirty="0" err="1" smtClean="0">
                <a:solidFill>
                  <a:srgbClr val="CE403F"/>
                </a:solidFill>
                <a:latin typeface="Century Gothic" panose="020B0502020202020204" pitchFamily="34" charset="0"/>
              </a:rPr>
              <a:t>Leyster</a:t>
            </a:r>
            <a:endParaRPr lang="es-CL" sz="3200" b="1" u="sng" dirty="0">
              <a:solidFill>
                <a:srgbClr val="CE403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Marcador de posición de imagen 9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 b="48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21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472" y="6059361"/>
            <a:ext cx="8115419" cy="701674"/>
          </a:xfrm>
        </p:spPr>
        <p:txBody>
          <a:bodyPr>
            <a:normAutofit/>
          </a:bodyPr>
          <a:lstStyle/>
          <a:p>
            <a:r>
              <a:rPr lang="es-CL" sz="4400" dirty="0" smtClean="0">
                <a:solidFill>
                  <a:schemeClr val="tx1">
                    <a:lumMod val="50000"/>
                  </a:schemeClr>
                </a:solidFill>
                <a:latin typeface="Berlin Sans FB" panose="020E0602020502020306" pitchFamily="34" charset="0"/>
              </a:rPr>
              <a:t>¿</a:t>
            </a:r>
            <a:r>
              <a:rPr lang="es-CL" sz="4400" dirty="0">
                <a:solidFill>
                  <a:schemeClr val="tx1">
                    <a:lumMod val="50000"/>
                  </a:schemeClr>
                </a:solidFill>
                <a:latin typeface="Berlin Sans FB" panose="020E0602020502020306" pitchFamily="34" charset="0"/>
              </a:rPr>
              <a:t>Qué emociones nos transmiten?</a:t>
            </a:r>
            <a:endParaRPr lang="es-CL" sz="4400" dirty="0"/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r="5937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1343472" y="5057270"/>
            <a:ext cx="3566160" cy="540000"/>
          </a:xfrm>
        </p:spPr>
        <p:txBody>
          <a:bodyPr/>
          <a:lstStyle/>
          <a:p>
            <a:r>
              <a:rPr lang="es-ES_tradnl" altLang="es-ES" sz="3200" b="1" u="sng" dirty="0" err="1">
                <a:solidFill>
                  <a:srgbClr val="C1482D"/>
                </a:solidFill>
                <a:latin typeface="Century Gothic" panose="020B0502020202020204" pitchFamily="34" charset="0"/>
              </a:rPr>
              <a:t>Edvard</a:t>
            </a:r>
            <a:r>
              <a:rPr lang="es-ES_tradnl" altLang="es-ES" sz="3200" b="1" u="sng" dirty="0">
                <a:solidFill>
                  <a:srgbClr val="C1482D"/>
                </a:solidFill>
                <a:latin typeface="Century Gothic" panose="020B0502020202020204" pitchFamily="34" charset="0"/>
              </a:rPr>
              <a:t> </a:t>
            </a:r>
            <a:r>
              <a:rPr lang="es-ES_tradnl" altLang="es-ES" sz="3200" b="1" u="sng" dirty="0" err="1">
                <a:solidFill>
                  <a:srgbClr val="C1482D"/>
                </a:solidFill>
                <a:latin typeface="Century Gothic" panose="020B0502020202020204" pitchFamily="34" charset="0"/>
              </a:rPr>
              <a:t>Munch</a:t>
            </a:r>
            <a:endParaRPr lang="es-ES" altLang="es-ES" sz="3200" b="1" u="sng" dirty="0">
              <a:solidFill>
                <a:srgbClr val="C1482D"/>
              </a:solidFill>
              <a:latin typeface="Century Gothic" panose="020B0502020202020204" pitchFamily="34" charset="0"/>
            </a:endParaRPr>
          </a:p>
          <a:p>
            <a:endParaRPr lang="es-CL" dirty="0"/>
          </a:p>
        </p:txBody>
      </p:sp>
      <p:pic>
        <p:nvPicPr>
          <p:cNvPr id="8" name="Marcador de posición de imagen 7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" t="12863" r="-292" b="1657"/>
          <a:stretch/>
        </p:blipFill>
        <p:spPr/>
      </p:pic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5303912" y="5154235"/>
            <a:ext cx="4273702" cy="540000"/>
          </a:xfrm>
        </p:spPr>
        <p:txBody>
          <a:bodyPr>
            <a:normAutofit/>
          </a:bodyPr>
          <a:lstStyle/>
          <a:p>
            <a:r>
              <a:rPr lang="es-ES_tradnl" altLang="es-ES" sz="28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Elizabeth </a:t>
            </a:r>
            <a:r>
              <a:rPr lang="es-ES_tradnl" altLang="es-ES" sz="2800" b="1" u="sng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Louise</a:t>
            </a:r>
            <a:r>
              <a:rPr lang="es-ES_tradnl" altLang="es-ES" sz="28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s-ES_tradnl" altLang="es-ES" sz="2800" b="1" u="sng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Vigeé</a:t>
            </a:r>
            <a:endParaRPr lang="es-ES" altLang="es-ES" sz="2800" b="1" u="sng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92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927648" y="-1035496"/>
            <a:ext cx="6840760" cy="5760640"/>
          </a:xfrm>
        </p:spPr>
        <p:txBody>
          <a:bodyPr>
            <a:noAutofit/>
          </a:bodyPr>
          <a:lstStyle/>
          <a:p>
            <a:pPr algn="ctr"/>
            <a:r>
              <a:rPr lang="es-C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Podemos distinguir 6 emociones básicas en nuestra vida diaria</a:t>
            </a:r>
            <a:endParaRPr lang="es-CL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31" y="341947"/>
            <a:ext cx="1862917" cy="18629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07569" y="1700808"/>
            <a:ext cx="73609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/>
              <a:t>Amor</a:t>
            </a:r>
            <a:endParaRPr lang="es-CL" dirty="0"/>
          </a:p>
        </p:txBody>
      </p:sp>
      <p:pic>
        <p:nvPicPr>
          <p:cNvPr id="1026" name="Picture 2" descr="16 mejores imágenes de emociones | Caritas de emociones, Emocion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53" y="3908033"/>
            <a:ext cx="1967578" cy="196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384032" y="1412776"/>
            <a:ext cx="88998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/>
              <a:t>alegría</a:t>
            </a:r>
            <a:endParaRPr lang="es-CL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67700" y="4255269"/>
            <a:ext cx="1196088" cy="127310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1028" name="Picture 4" descr="3c80d42e92eac11761788197aa65d52b - Fotos de amor &amp; Imagenes de am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63" y="273844"/>
            <a:ext cx="1796296" cy="179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9984432" y="1484784"/>
            <a:ext cx="9968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/>
              <a:t>Tristeza</a:t>
            </a:r>
            <a:endParaRPr lang="es-CL" dirty="0"/>
          </a:p>
        </p:txBody>
      </p:sp>
      <p:pic>
        <p:nvPicPr>
          <p:cNvPr id="1030" name="Picture 6" descr="Chicos Sonriendo Vectores, Ilustraciones Y Gráficos - 123R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26" y="1890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5115616" y="6021288"/>
            <a:ext cx="144565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/>
              <a:t>Tranquilidad</a:t>
            </a:r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973" y="3290511"/>
            <a:ext cx="1947651" cy="201847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331276" y="2921179"/>
            <a:ext cx="8130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/>
              <a:t>Miedo</a:t>
            </a:r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8099" y="2543986"/>
            <a:ext cx="2616976" cy="218512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400000" y="4729115"/>
            <a:ext cx="186461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/>
              <a:t>Rabia o enojado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676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schemas.microsoft.com/office/2006/documentManagement/types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educativa de niños en el patio de la escuela (álbum panorámico)</Template>
  <TotalTime>1376</TotalTime>
  <Words>324</Words>
  <Application>Microsoft Office PowerPoint</Application>
  <PresentationFormat>Panorámica</PresentationFormat>
  <Paragraphs>31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Berlin Sans FB</vt:lpstr>
      <vt:lpstr>Century Gothic</vt:lpstr>
      <vt:lpstr>Times New Roman</vt:lpstr>
      <vt:lpstr>Amiguitos 16x9</vt:lpstr>
      <vt:lpstr>Artes Visuales</vt:lpstr>
      <vt:lpstr>Expresar emociones a través de un autorretrato  ,observando  las actividades propuestas en el power point , trabajando con actitud de autonomía.</vt:lpstr>
      <vt:lpstr>Presentación de PowerPoint</vt:lpstr>
      <vt:lpstr>Te invito a conocer a artistas famosos de la historia de la humanidad que se han dibujado así mismos…</vt:lpstr>
      <vt:lpstr>Mira sus caras con atención</vt:lpstr>
      <vt:lpstr>¿Qué expresiones tienen?</vt:lpstr>
      <vt:lpstr>¿Qué emociones nos transmiten?</vt:lpstr>
      <vt:lpstr>Podemos distinguir 6 emociones básicas en nuestra vida diaria</vt:lpstr>
      <vt:lpstr> </vt:lpstr>
      <vt:lpstr>Presentación de PowerPoint</vt:lpstr>
      <vt:lpstr>Recrear tu rostro en un autorretrato seleccionando una de las emociones ya presentadas anteriormente, dibujándolas en una hoja de oficio o block, utilizando lápices de colores, pinturas, recortes etc, fomentando la actitud de autonomía. 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Psicología Infantil.</dc:title>
  <dc:creator>ruben nicolas barrera andrade</dc:creator>
  <cp:lastModifiedBy>Jose LUIs Alarcón Badilla</cp:lastModifiedBy>
  <cp:revision>68</cp:revision>
  <dcterms:created xsi:type="dcterms:W3CDTF">2018-07-06T03:08:59Z</dcterms:created>
  <dcterms:modified xsi:type="dcterms:W3CDTF">2020-04-07T16:59:30Z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