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68" r:id="rId4"/>
    <p:sldId id="269" r:id="rId5"/>
    <p:sldId id="272" r:id="rId6"/>
    <p:sldId id="273" r:id="rId7"/>
    <p:sldId id="274" r:id="rId8"/>
    <p:sldId id="275" r:id="rId9"/>
    <p:sldId id="276" r:id="rId10"/>
    <p:sldId id="271" r:id="rId11"/>
    <p:sldId id="270" r:id="rId12"/>
    <p:sldId id="261" r:id="rId13"/>
    <p:sldId id="260" r:id="rId14"/>
    <p:sldId id="262" r:id="rId15"/>
    <p:sldId id="263" r:id="rId16"/>
    <p:sldId id="264" r:id="rId17"/>
    <p:sldId id="259" r:id="rId18"/>
    <p:sldId id="266" r:id="rId1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8A07485-C907-4E4E-9435-E1551B668986}"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F33F08B-69AA-41FF-8FCA-0CC08BF1C214}" type="slidenum">
              <a:rPr lang="es-CL" smtClean="0"/>
              <a:t>‹Nº›</a:t>
            </a:fld>
            <a:endParaRPr lang="es-CL"/>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8A07485-C907-4E4E-9435-E1551B668986}"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8A07485-C907-4E4E-9435-E1551B668986}"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B8A07485-C907-4E4E-9435-E1551B668986}"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F33F08B-69AA-41FF-8FCA-0CC08BF1C214}" type="slidenum">
              <a:rPr lang="es-CL" smtClean="0"/>
              <a:t>‹Nº›</a:t>
            </a:fld>
            <a:endParaRPr lang="es-CL"/>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A07485-C907-4E4E-9435-E1551B668986}" type="datetimeFigureOut">
              <a:rPr lang="es-CL" smtClean="0"/>
              <a:t>05-05-2020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B8A07485-C907-4E4E-9435-E1551B668986}" type="datetimeFigureOut">
              <a:rPr lang="es-CL" smtClean="0"/>
              <a:t>05-05-2020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B8A07485-C907-4E4E-9435-E1551B668986}" type="datetimeFigureOut">
              <a:rPr lang="es-CL" smtClean="0"/>
              <a:t>05-05-2020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8A07485-C907-4E4E-9435-E1551B668986}" type="datetimeFigureOut">
              <a:rPr lang="es-CL" smtClean="0"/>
              <a:t>05-05-2020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7485-C907-4E4E-9435-E1551B668986}" type="datetimeFigureOut">
              <a:rPr lang="es-CL" smtClean="0"/>
              <a:t>05-05-2020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A07485-C907-4E4E-9435-E1551B668986}" type="datetimeFigureOut">
              <a:rPr lang="es-CL" smtClean="0"/>
              <a:t>05-05-2020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A07485-C907-4E4E-9435-E1551B668986}" type="datetimeFigureOut">
              <a:rPr lang="es-CL" smtClean="0"/>
              <a:t>05-05-2020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F33F08B-69AA-41FF-8FCA-0CC08BF1C214}"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8A07485-C907-4E4E-9435-E1551B668986}" type="datetimeFigureOut">
              <a:rPr lang="es-CL" smtClean="0"/>
              <a:t>05-05-2020</a:t>
            </a:fld>
            <a:endParaRPr lang="es-CL"/>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CL"/>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F33F08B-69AA-41FF-8FCA-0CC08BF1C214}" type="slidenum">
              <a:rPr lang="es-CL" smtClean="0"/>
              <a:t>‹Nº›</a:t>
            </a:fld>
            <a:endParaRPr lang="es-CL"/>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orialazop@gmail.com" TargetMode="External"/><Relationship Id="rId2" Type="http://schemas.openxmlformats.org/officeDocument/2006/relationships/hyperlink" Target="mailto:profe.danielacarrillo@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anometrajes.cl/2014/" TargetMode="External"/><Relationship Id="rId2" Type="http://schemas.openxmlformats.org/officeDocument/2006/relationships/hyperlink" Target="http://www.lanubeartistica.es/dibujo_artistico_2/unidad6/DA2_U6_T4_Contenidos_v03/12_fases_i_preproduccin_de_un_proyecto_artstico.html" TargetMode="External"/><Relationship Id="rId1" Type="http://schemas.openxmlformats.org/officeDocument/2006/relationships/slideLayout" Target="../slideLayouts/slideLayout2.xml"/><Relationship Id="rId6" Type="http://schemas.openxmlformats.org/officeDocument/2006/relationships/hyperlink" Target="mailto:glorialazop@gmail.com" TargetMode="External"/><Relationship Id="rId5" Type="http://schemas.openxmlformats.org/officeDocument/2006/relationships/hyperlink" Target="mailto:profe.danielacarrillo@gmail.com" TargetMode="External"/><Relationship Id="rId4" Type="http://schemas.openxmlformats.org/officeDocument/2006/relationships/hyperlink" Target="https://www.fueradecampofilms.com/terminos-basicos-para-entender-la-produccion-audiovisua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anometrajes.cl/201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5_xcB0-y10E" TargetMode="External"/><Relationship Id="rId7" Type="http://schemas.openxmlformats.org/officeDocument/2006/relationships/hyperlink" Target="https://www.youtube.com/watch?v=pGzP56JZ0r4&amp;t=96s" TargetMode="External"/><Relationship Id="rId2" Type="http://schemas.openxmlformats.org/officeDocument/2006/relationships/hyperlink" Target="https://www.youtube.com/watch?v=TIeU7_yqrpc" TargetMode="External"/><Relationship Id="rId1" Type="http://schemas.openxmlformats.org/officeDocument/2006/relationships/slideLayout" Target="../slideLayouts/slideLayout2.xml"/><Relationship Id="rId6" Type="http://schemas.openxmlformats.org/officeDocument/2006/relationships/hyperlink" Target="https://www.youtube.com/watch?v=RIdhwLG6ucw" TargetMode="External"/><Relationship Id="rId5" Type="http://schemas.openxmlformats.org/officeDocument/2006/relationships/hyperlink" Target="https://www.youtube.com/watch?v=FOhieo7O8-s" TargetMode="External"/><Relationship Id="rId4" Type="http://schemas.openxmlformats.org/officeDocument/2006/relationships/hyperlink" Target="https://www.youtube.com/watch?v=PtSkynQhey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ES" dirty="0" smtClean="0"/>
              <a:t>Profesora Gloria Lazo</a:t>
            </a:r>
          </a:p>
          <a:p>
            <a:r>
              <a:rPr lang="es-ES" dirty="0" smtClean="0"/>
              <a:t>Profesora Daniela </a:t>
            </a:r>
          </a:p>
          <a:p>
            <a:r>
              <a:rPr lang="es-ES" dirty="0" smtClean="0"/>
              <a:t>IIII Medio A-B</a:t>
            </a:r>
            <a:endParaRPr lang="es-CL" dirty="0"/>
          </a:p>
        </p:txBody>
      </p:sp>
      <p:sp>
        <p:nvSpPr>
          <p:cNvPr id="2" name="1 Título"/>
          <p:cNvSpPr>
            <a:spLocks noGrp="1"/>
          </p:cNvSpPr>
          <p:nvPr>
            <p:ph type="ctrTitle"/>
          </p:nvPr>
        </p:nvSpPr>
        <p:spPr/>
        <p:txBody>
          <a:bodyPr/>
          <a:lstStyle/>
          <a:p>
            <a:r>
              <a:rPr lang="es-ES" dirty="0" smtClean="0"/>
              <a:t>Proyecto producción audiovisual</a:t>
            </a:r>
            <a:br>
              <a:rPr lang="es-ES" dirty="0" smtClean="0"/>
            </a:br>
            <a:endParaRPr lang="es-CL" dirty="0"/>
          </a:p>
        </p:txBody>
      </p:sp>
      <p:sp>
        <p:nvSpPr>
          <p:cNvPr id="4" name="3 CuadroTexto"/>
          <p:cNvSpPr txBox="1"/>
          <p:nvPr/>
        </p:nvSpPr>
        <p:spPr>
          <a:xfrm>
            <a:off x="323528" y="5923429"/>
            <a:ext cx="8280920" cy="523220"/>
          </a:xfrm>
          <a:prstGeom prst="rect">
            <a:avLst/>
          </a:prstGeom>
          <a:solidFill>
            <a:schemeClr val="accent3">
              <a:lumMod val="40000"/>
              <a:lumOff val="60000"/>
            </a:schemeClr>
          </a:solidFill>
        </p:spPr>
        <p:txBody>
          <a:bodyPr wrap="square" rtlCol="0">
            <a:spAutoFit/>
          </a:bodyPr>
          <a:lstStyle/>
          <a:p>
            <a:pPr algn="ctr"/>
            <a:r>
              <a:rPr lang="es-CL" sz="1400" b="1" dirty="0"/>
              <a:t>Si tienes alguna duda con las actividades, comunícate con la profesora al siguiente mail:</a:t>
            </a:r>
          </a:p>
          <a:p>
            <a:pPr algn="ctr"/>
            <a:r>
              <a:rPr lang="es-CL" sz="1400" u="sng" dirty="0" smtClean="0">
                <a:hlinkClick r:id="rId2"/>
              </a:rPr>
              <a:t>profe.danielacarrillo@gmail.com</a:t>
            </a:r>
            <a:r>
              <a:rPr lang="es-CL" sz="1400" u="sng" dirty="0" smtClean="0"/>
              <a:t> </a:t>
            </a:r>
            <a:r>
              <a:rPr lang="es-CL" sz="1400" u="sng" dirty="0">
                <a:solidFill>
                  <a:prstClr val="black"/>
                </a:solidFill>
              </a:rPr>
              <a:t>o </a:t>
            </a:r>
            <a:r>
              <a:rPr lang="es-CL" sz="1400" u="sng" dirty="0">
                <a:solidFill>
                  <a:prstClr val="black"/>
                </a:solidFill>
                <a:hlinkClick r:id="rId3"/>
              </a:rPr>
              <a:t>glorialazop@gmail.com</a:t>
            </a:r>
            <a:r>
              <a:rPr lang="es-CL" sz="1400" u="sng" dirty="0">
                <a:solidFill>
                  <a:prstClr val="black"/>
                </a:solidFill>
              </a:rPr>
              <a:t> </a:t>
            </a:r>
            <a:endParaRPr lang="es-CL" sz="1400" dirty="0">
              <a:solidFill>
                <a:prstClr val="black"/>
              </a:solidFill>
            </a:endParaRPr>
          </a:p>
        </p:txBody>
      </p:sp>
    </p:spTree>
    <p:extLst>
      <p:ext uri="{BB962C8B-B14F-4D97-AF65-F5344CB8AC3E}">
        <p14:creationId xmlns:p14="http://schemas.microsoft.com/office/powerpoint/2010/main" val="2481231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Selecciona uno de los cortometrajes vistos y completa:</a:t>
            </a:r>
            <a:endParaRPr lang="es-CL"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960417107"/>
              </p:ext>
            </p:extLst>
          </p:nvPr>
        </p:nvGraphicFramePr>
        <p:xfrm>
          <a:off x="609600" y="1600200"/>
          <a:ext cx="7924800" cy="3698240"/>
        </p:xfrm>
        <a:graphic>
          <a:graphicData uri="http://schemas.openxmlformats.org/drawingml/2006/table">
            <a:tbl>
              <a:tblPr firstRow="1" bandRow="1">
                <a:tableStyleId>{5C22544A-7EE6-4342-B048-85BDC9FD1C3A}</a:tableStyleId>
              </a:tblPr>
              <a:tblGrid>
                <a:gridCol w="990600"/>
                <a:gridCol w="990600"/>
                <a:gridCol w="990600"/>
                <a:gridCol w="990600"/>
                <a:gridCol w="990600"/>
                <a:gridCol w="990600"/>
                <a:gridCol w="990600"/>
                <a:gridCol w="990600"/>
              </a:tblGrid>
              <a:tr h="370840">
                <a:tc gridSpan="4">
                  <a:txBody>
                    <a:bodyPr/>
                    <a:lstStyle/>
                    <a:p>
                      <a:r>
                        <a:rPr lang="es-ES" sz="1200" dirty="0" smtClean="0"/>
                        <a:t>Nombre</a:t>
                      </a:r>
                      <a:r>
                        <a:rPr lang="es-ES" sz="1200" baseline="0" dirty="0" smtClean="0"/>
                        <a:t> de la producción escogida:</a:t>
                      </a:r>
                      <a:endParaRPr lang="es-CL" sz="1200" dirty="0"/>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4">
                  <a:txBody>
                    <a:bodyPr/>
                    <a:lstStyle/>
                    <a:p>
                      <a:endParaRPr lang="es-CL" sz="1200" dirty="0"/>
                    </a:p>
                  </a:txBody>
                  <a:tcPr/>
                </a:tc>
                <a:tc hMerge="1">
                  <a:txBody>
                    <a:bodyPr/>
                    <a:lstStyle/>
                    <a:p>
                      <a:endParaRPr lang="es-CL"/>
                    </a:p>
                  </a:txBody>
                  <a:tcPr/>
                </a:tc>
                <a:tc hMerge="1">
                  <a:txBody>
                    <a:bodyPr/>
                    <a:lstStyle/>
                    <a:p>
                      <a:endParaRPr lang="es-CL"/>
                    </a:p>
                  </a:txBody>
                  <a:tcPr/>
                </a:tc>
                <a:tc hMerge="1">
                  <a:txBody>
                    <a:bodyPr/>
                    <a:lstStyle/>
                    <a:p>
                      <a:endParaRPr lang="es-CL" dirty="0"/>
                    </a:p>
                  </a:txBody>
                  <a:tcPr/>
                </a:tc>
              </a:tr>
              <a:tr h="233824">
                <a:tc gridSpan="5">
                  <a:txBody>
                    <a:bodyPr/>
                    <a:lstStyle/>
                    <a:p>
                      <a:pPr algn="ctr"/>
                      <a:r>
                        <a:rPr lang="es-ES" sz="1200" dirty="0" smtClean="0"/>
                        <a:t>Descripción</a:t>
                      </a:r>
                      <a:endParaRPr lang="es-CL" sz="1200" dirty="0"/>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dirty="0"/>
                    </a:p>
                  </a:txBody>
                  <a:tcPr/>
                </a:tc>
                <a:tc gridSpan="3">
                  <a:txBody>
                    <a:bodyPr/>
                    <a:lstStyle/>
                    <a:p>
                      <a:pPr algn="ctr"/>
                      <a:r>
                        <a:rPr lang="es-ES" sz="1200" dirty="0" smtClean="0"/>
                        <a:t>Uso de la cámara</a:t>
                      </a:r>
                      <a:endParaRPr lang="es-CL" sz="1200" dirty="0"/>
                    </a:p>
                  </a:txBody>
                  <a:tcPr/>
                </a:tc>
                <a:tc hMerge="1">
                  <a:txBody>
                    <a:bodyPr/>
                    <a:lstStyle/>
                    <a:p>
                      <a:endParaRPr lang="es-CL"/>
                    </a:p>
                  </a:txBody>
                  <a:tcPr/>
                </a:tc>
                <a:tc hMerge="1">
                  <a:txBody>
                    <a:bodyPr/>
                    <a:lstStyle/>
                    <a:p>
                      <a:endParaRPr lang="es-CL" dirty="0"/>
                    </a:p>
                  </a:txBody>
                  <a:tcPr/>
                </a:tc>
              </a:tr>
              <a:tr h="247536">
                <a:tc>
                  <a:txBody>
                    <a:bodyPr/>
                    <a:lstStyle/>
                    <a:p>
                      <a:r>
                        <a:rPr lang="es-ES" sz="1200" dirty="0" smtClean="0"/>
                        <a:t>Escena  (Descripción)</a:t>
                      </a:r>
                      <a:endParaRPr lang="es-CL" sz="1200" dirty="0"/>
                    </a:p>
                  </a:txBody>
                  <a:tcPr/>
                </a:tc>
                <a:tc>
                  <a:txBody>
                    <a:bodyPr/>
                    <a:lstStyle/>
                    <a:p>
                      <a:r>
                        <a:rPr lang="es-ES" sz="1200" dirty="0" smtClean="0"/>
                        <a:t>Diálogo (si corresponde)</a:t>
                      </a:r>
                      <a:endParaRPr lang="es-CL" sz="1200" dirty="0"/>
                    </a:p>
                  </a:txBody>
                  <a:tcPr/>
                </a:tc>
                <a:tc>
                  <a:txBody>
                    <a:bodyPr/>
                    <a:lstStyle/>
                    <a:p>
                      <a:r>
                        <a:rPr lang="es-ES" sz="1200" dirty="0" smtClean="0"/>
                        <a:t>Locación/recursos</a:t>
                      </a:r>
                      <a:endParaRPr lang="es-CL" sz="1200" dirty="0"/>
                    </a:p>
                  </a:txBody>
                  <a:tcPr/>
                </a:tc>
                <a:tc>
                  <a:txBody>
                    <a:bodyPr/>
                    <a:lstStyle/>
                    <a:p>
                      <a:r>
                        <a:rPr lang="es-ES" sz="1200" dirty="0" smtClean="0"/>
                        <a:t>Tiempo</a:t>
                      </a:r>
                      <a:endParaRPr lang="es-CL" sz="1200" dirty="0"/>
                    </a:p>
                  </a:txBody>
                  <a:tcPr/>
                </a:tc>
                <a:tc>
                  <a:txBody>
                    <a:bodyPr/>
                    <a:lstStyle/>
                    <a:p>
                      <a:r>
                        <a:rPr lang="es-ES" sz="1200" dirty="0" smtClean="0"/>
                        <a:t>Sonido</a:t>
                      </a:r>
                      <a:endParaRPr lang="es-CL" sz="1200" dirty="0"/>
                    </a:p>
                  </a:txBody>
                  <a:tcPr/>
                </a:tc>
                <a:tc>
                  <a:txBody>
                    <a:bodyPr/>
                    <a:lstStyle/>
                    <a:p>
                      <a:r>
                        <a:rPr lang="es-ES" sz="1200" dirty="0" smtClean="0"/>
                        <a:t>Planos</a:t>
                      </a:r>
                      <a:endParaRPr lang="es-CL" sz="1200" dirty="0"/>
                    </a:p>
                  </a:txBody>
                  <a:tcPr/>
                </a:tc>
                <a:tc>
                  <a:txBody>
                    <a:bodyPr/>
                    <a:lstStyle/>
                    <a:p>
                      <a:r>
                        <a:rPr lang="es-ES" sz="1200" dirty="0" smtClean="0"/>
                        <a:t>Ángulo</a:t>
                      </a:r>
                      <a:endParaRPr lang="es-CL" sz="1200" dirty="0"/>
                    </a:p>
                  </a:txBody>
                  <a:tcPr/>
                </a:tc>
                <a:tc>
                  <a:txBody>
                    <a:bodyPr/>
                    <a:lstStyle/>
                    <a:p>
                      <a:r>
                        <a:rPr lang="es-ES" sz="1200" dirty="0" smtClean="0"/>
                        <a:t>Movimiento</a:t>
                      </a:r>
                      <a:endParaRPr lang="es-CL" sz="1200" dirty="0"/>
                    </a:p>
                  </a:txBody>
                  <a:tcPr/>
                </a:tc>
              </a:tr>
              <a:tr h="370840">
                <a:tc>
                  <a:txBody>
                    <a:bodyPr/>
                    <a:lstStyle/>
                    <a:p>
                      <a:r>
                        <a:rPr lang="es-ES" sz="1200" dirty="0" smtClean="0"/>
                        <a:t>1.</a:t>
                      </a:r>
                      <a:endParaRPr lang="es-CL" sz="1200" dirty="0"/>
                    </a:p>
                  </a:txBody>
                  <a:tcPr/>
                </a:tc>
                <a:tc>
                  <a:txBody>
                    <a:bodyPr/>
                    <a:lstStyle/>
                    <a:p>
                      <a:endParaRPr lang="es-CL" sz="1200"/>
                    </a:p>
                  </a:txBody>
                  <a:tcPr/>
                </a:tc>
                <a:tc>
                  <a:txBody>
                    <a:bodyPr/>
                    <a:lstStyle/>
                    <a:p>
                      <a:endParaRPr lang="es-CL" sz="1200"/>
                    </a:p>
                  </a:txBody>
                  <a:tcPr/>
                </a:tc>
                <a:tc>
                  <a:txBody>
                    <a:bodyPr/>
                    <a:lstStyle/>
                    <a:p>
                      <a:endParaRPr lang="es-CL" sz="1200" dirty="0"/>
                    </a:p>
                  </a:txBody>
                  <a:tcPr/>
                </a:tc>
                <a:tc>
                  <a:txBody>
                    <a:bodyPr/>
                    <a:lstStyle/>
                    <a:p>
                      <a:endParaRPr lang="es-CL" sz="1200" dirty="0"/>
                    </a:p>
                  </a:txBody>
                  <a:tcPr/>
                </a:tc>
                <a:tc>
                  <a:txBody>
                    <a:bodyPr/>
                    <a:lstStyle/>
                    <a:p>
                      <a:endParaRPr lang="es-CL" sz="1200" dirty="0"/>
                    </a:p>
                  </a:txBody>
                  <a:tcPr/>
                </a:tc>
                <a:tc>
                  <a:txBody>
                    <a:bodyPr/>
                    <a:lstStyle/>
                    <a:p>
                      <a:endParaRPr lang="es-CL" sz="1200" dirty="0"/>
                    </a:p>
                  </a:txBody>
                  <a:tcPr/>
                </a:tc>
                <a:tc>
                  <a:txBody>
                    <a:bodyPr/>
                    <a:lstStyle/>
                    <a:p>
                      <a:endParaRPr lang="es-CL" sz="1200" dirty="0"/>
                    </a:p>
                  </a:txBody>
                  <a:tcPr/>
                </a:tc>
              </a:tr>
              <a:tr h="370840">
                <a:tc>
                  <a:txBody>
                    <a:bodyPr/>
                    <a:lstStyle/>
                    <a:p>
                      <a:r>
                        <a:rPr lang="es-ES" sz="1200" dirty="0" smtClean="0"/>
                        <a:t>2.</a:t>
                      </a:r>
                      <a:endParaRPr lang="es-CL" sz="1200" dirty="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dirty="0"/>
                    </a:p>
                  </a:txBody>
                  <a:tcPr/>
                </a:tc>
              </a:tr>
              <a:tr h="370840">
                <a:tc>
                  <a:txBody>
                    <a:bodyPr/>
                    <a:lstStyle/>
                    <a:p>
                      <a:r>
                        <a:rPr lang="es-ES" sz="1200" dirty="0" smtClean="0"/>
                        <a:t>3.</a:t>
                      </a:r>
                      <a:endParaRPr lang="es-CL" sz="1200" dirty="0"/>
                    </a:p>
                  </a:txBody>
                  <a:tcPr/>
                </a:tc>
                <a:tc>
                  <a:txBody>
                    <a:bodyPr/>
                    <a:lstStyle/>
                    <a:p>
                      <a:endParaRPr lang="es-CL" sz="1200"/>
                    </a:p>
                  </a:txBody>
                  <a:tcPr/>
                </a:tc>
                <a:tc>
                  <a:txBody>
                    <a:bodyPr/>
                    <a:lstStyle/>
                    <a:p>
                      <a:endParaRPr lang="es-CL" sz="1200" dirty="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dirty="0"/>
                    </a:p>
                  </a:txBody>
                  <a:tcPr/>
                </a:tc>
              </a:tr>
              <a:tr h="370840">
                <a:tc>
                  <a:txBody>
                    <a:bodyPr/>
                    <a:lstStyle/>
                    <a:p>
                      <a:r>
                        <a:rPr lang="es-ES" sz="1200" dirty="0" smtClean="0"/>
                        <a:t>4.</a:t>
                      </a:r>
                      <a:endParaRPr lang="es-CL" sz="1200" dirty="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dirty="0"/>
                    </a:p>
                  </a:txBody>
                  <a:tcPr/>
                </a:tc>
              </a:tr>
              <a:tr h="370840">
                <a:tc>
                  <a:txBody>
                    <a:bodyPr/>
                    <a:lstStyle/>
                    <a:p>
                      <a:r>
                        <a:rPr lang="es-ES" sz="1200" dirty="0" smtClean="0"/>
                        <a:t>5.</a:t>
                      </a:r>
                      <a:endParaRPr lang="es-CL" sz="1200" dirty="0"/>
                    </a:p>
                  </a:txBody>
                  <a:tcPr/>
                </a:tc>
                <a:tc>
                  <a:txBody>
                    <a:bodyPr/>
                    <a:lstStyle/>
                    <a:p>
                      <a:endParaRPr lang="es-CL" sz="1200" dirty="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dirty="0"/>
                    </a:p>
                  </a:txBody>
                  <a:tcPr/>
                </a:tc>
              </a:tr>
              <a:tr h="370840">
                <a:tc>
                  <a:txBody>
                    <a:bodyPr/>
                    <a:lstStyle/>
                    <a:p>
                      <a:endParaRPr lang="es-CL" sz="1200" dirty="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dirty="0"/>
                    </a:p>
                  </a:txBody>
                  <a:tcPr/>
                </a:tc>
              </a:tr>
              <a:tr h="370840">
                <a:tc>
                  <a:txBody>
                    <a:bodyPr/>
                    <a:lstStyle/>
                    <a:p>
                      <a:endParaRPr lang="es-CL" sz="1200" dirty="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a:p>
                  </a:txBody>
                  <a:tcPr/>
                </a:tc>
                <a:tc>
                  <a:txBody>
                    <a:bodyPr/>
                    <a:lstStyle/>
                    <a:p>
                      <a:endParaRPr lang="es-CL" sz="1200" dirty="0"/>
                    </a:p>
                  </a:txBody>
                  <a:tcPr/>
                </a:tc>
              </a:tr>
            </a:tbl>
          </a:graphicData>
        </a:graphic>
      </p:graphicFrame>
      <p:sp>
        <p:nvSpPr>
          <p:cNvPr id="3" name="2 Rectángulo"/>
          <p:cNvSpPr/>
          <p:nvPr/>
        </p:nvSpPr>
        <p:spPr>
          <a:xfrm>
            <a:off x="2286000" y="6021288"/>
            <a:ext cx="4572000" cy="646331"/>
          </a:xfrm>
          <a:prstGeom prst="rect">
            <a:avLst/>
          </a:prstGeom>
        </p:spPr>
        <p:txBody>
          <a:bodyPr>
            <a:spAutoFit/>
          </a:bodyPr>
          <a:lstStyle/>
          <a:p>
            <a:r>
              <a:rPr lang="es-CL" dirty="0"/>
              <a:t>( Enviar al correo de tu profesora la evidencia de tu trabajo hasta el 15 de Mayo)</a:t>
            </a:r>
          </a:p>
        </p:txBody>
      </p:sp>
    </p:spTree>
    <p:extLst>
      <p:ext uri="{BB962C8B-B14F-4D97-AF65-F5344CB8AC3E}">
        <p14:creationId xmlns:p14="http://schemas.microsoft.com/office/powerpoint/2010/main" val="279372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8640"/>
            <a:ext cx="7924800" cy="1143000"/>
          </a:xfrm>
        </p:spPr>
        <p:txBody>
          <a:bodyPr/>
          <a:lstStyle/>
          <a:p>
            <a:r>
              <a:rPr lang="es-ES" sz="2000" dirty="0" smtClean="0"/>
              <a:t>Analizar videos de producción personal y los </a:t>
            </a:r>
            <a:r>
              <a:rPr lang="es-ES" sz="2000" dirty="0" err="1" smtClean="0"/>
              <a:t>nanometrajes</a:t>
            </a:r>
            <a:r>
              <a:rPr lang="es-ES" sz="2000" dirty="0" smtClean="0"/>
              <a:t> y cortometrajes expuestos, completando el siguiente cuadro (Selecciona uno de los vistos) </a:t>
            </a:r>
            <a:endParaRPr lang="es-CL" sz="2000"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560252970"/>
              </p:ext>
            </p:extLst>
          </p:nvPr>
        </p:nvGraphicFramePr>
        <p:xfrm>
          <a:off x="611560" y="1628800"/>
          <a:ext cx="7924800" cy="4585712"/>
        </p:xfrm>
        <a:graphic>
          <a:graphicData uri="http://schemas.openxmlformats.org/drawingml/2006/table">
            <a:tbl>
              <a:tblPr firstRow="1" bandRow="1">
                <a:tableStyleId>{5C22544A-7EE6-4342-B048-85BDC9FD1C3A}</a:tableStyleId>
              </a:tblPr>
              <a:tblGrid>
                <a:gridCol w="2641600"/>
                <a:gridCol w="1320800"/>
                <a:gridCol w="1320800"/>
                <a:gridCol w="2641600"/>
              </a:tblGrid>
              <a:tr h="288032">
                <a:tc>
                  <a:txBody>
                    <a:bodyPr/>
                    <a:lstStyle/>
                    <a:p>
                      <a:r>
                        <a:rPr lang="es-ES" sz="1200" dirty="0" smtClean="0"/>
                        <a:t>Nombre del video profesional seleccionado</a:t>
                      </a:r>
                      <a:endParaRPr lang="es-CL" sz="1200" dirty="0"/>
                    </a:p>
                  </a:txBody>
                  <a:tcPr/>
                </a:tc>
                <a:tc gridSpan="3">
                  <a:txBody>
                    <a:bodyPr/>
                    <a:lstStyle/>
                    <a:p>
                      <a:endParaRPr lang="es-CL" sz="1200" dirty="0"/>
                    </a:p>
                  </a:txBody>
                  <a:tcPr/>
                </a:tc>
                <a:tc hMerge="1">
                  <a:txBody>
                    <a:bodyPr/>
                    <a:lstStyle/>
                    <a:p>
                      <a:endParaRPr lang="es-CL"/>
                    </a:p>
                  </a:txBody>
                  <a:tcPr/>
                </a:tc>
                <a:tc hMerge="1">
                  <a:txBody>
                    <a:bodyPr/>
                    <a:lstStyle/>
                    <a:p>
                      <a:endParaRPr lang="es-CL" sz="1200" dirty="0"/>
                    </a:p>
                  </a:txBody>
                  <a:tcPr/>
                </a:tc>
              </a:tr>
              <a:tr h="288032">
                <a:tc>
                  <a:txBody>
                    <a:bodyPr/>
                    <a:lstStyle/>
                    <a:p>
                      <a:r>
                        <a:rPr lang="es-ES" sz="1200" dirty="0" smtClean="0"/>
                        <a:t>Criterios de comparación</a:t>
                      </a:r>
                      <a:endParaRPr lang="es-CL" sz="1200" dirty="0"/>
                    </a:p>
                  </a:txBody>
                  <a:tcPr/>
                </a:tc>
                <a:tc gridSpan="2">
                  <a:txBody>
                    <a:bodyPr/>
                    <a:lstStyle/>
                    <a:p>
                      <a:r>
                        <a:rPr lang="es-ES" sz="1200" dirty="0" smtClean="0"/>
                        <a:t>Video personal o de jóvenes</a:t>
                      </a:r>
                      <a:endParaRPr lang="es-CL" sz="1200" dirty="0"/>
                    </a:p>
                  </a:txBody>
                  <a:tcPr/>
                </a:tc>
                <a:tc hMerge="1">
                  <a:txBody>
                    <a:bodyPr/>
                    <a:lstStyle/>
                    <a:p>
                      <a:endParaRPr lang="es-CL"/>
                    </a:p>
                  </a:txBody>
                  <a:tcPr/>
                </a:tc>
                <a:tc>
                  <a:txBody>
                    <a:bodyPr/>
                    <a:lstStyle/>
                    <a:p>
                      <a:r>
                        <a:rPr lang="es-ES" sz="1200" dirty="0" smtClean="0"/>
                        <a:t>Video profesional</a:t>
                      </a:r>
                      <a:endParaRPr lang="es-CL" sz="1200" dirty="0"/>
                    </a:p>
                  </a:txBody>
                  <a:tcPr/>
                </a:tc>
              </a:tr>
              <a:tr h="216024">
                <a:tc>
                  <a:txBody>
                    <a:bodyPr/>
                    <a:lstStyle/>
                    <a:p>
                      <a:endParaRPr lang="es-CL" sz="1200" dirty="0"/>
                    </a:p>
                  </a:txBody>
                  <a:tcPr/>
                </a:tc>
                <a:tc gridSpan="3">
                  <a:txBody>
                    <a:bodyPr/>
                    <a:lstStyle/>
                    <a:p>
                      <a:pPr algn="ctr"/>
                      <a:r>
                        <a:rPr lang="es-ES" sz="1200" dirty="0" smtClean="0"/>
                        <a:t>Semejanzas</a:t>
                      </a:r>
                      <a:endParaRPr lang="es-CL" sz="1200" dirty="0"/>
                    </a:p>
                  </a:txBody>
                  <a:tcPr/>
                </a:tc>
                <a:tc hMerge="1">
                  <a:txBody>
                    <a:bodyPr/>
                    <a:lstStyle/>
                    <a:p>
                      <a:endParaRPr lang="es-CL"/>
                    </a:p>
                  </a:txBody>
                  <a:tcPr/>
                </a:tc>
                <a:tc hMerge="1">
                  <a:txBody>
                    <a:bodyPr/>
                    <a:lstStyle/>
                    <a:p>
                      <a:endParaRPr lang="es-CL" dirty="0"/>
                    </a:p>
                  </a:txBody>
                  <a:tcPr/>
                </a:tc>
              </a:tr>
              <a:tr h="229736">
                <a:tc>
                  <a:txBody>
                    <a:bodyPr/>
                    <a:lstStyle/>
                    <a:p>
                      <a:r>
                        <a:rPr lang="es-ES" sz="1200" dirty="0" smtClean="0"/>
                        <a:t>Movimientos</a:t>
                      </a:r>
                      <a:endParaRPr lang="es-CL" sz="1200" dirty="0"/>
                    </a:p>
                  </a:txBody>
                  <a:tcPr/>
                </a:tc>
                <a:tc gridSpan="2">
                  <a:txBody>
                    <a:bodyPr/>
                    <a:lstStyle/>
                    <a:p>
                      <a:endParaRPr lang="es-CL" sz="1200"/>
                    </a:p>
                  </a:txBody>
                  <a:tcPr/>
                </a:tc>
                <a:tc hMerge="1">
                  <a:txBody>
                    <a:bodyPr/>
                    <a:lstStyle/>
                    <a:p>
                      <a:endParaRPr lang="es-CL"/>
                    </a:p>
                  </a:txBody>
                  <a:tcPr/>
                </a:tc>
                <a:tc>
                  <a:txBody>
                    <a:bodyPr/>
                    <a:lstStyle/>
                    <a:p>
                      <a:endParaRPr lang="es-CL" sz="1200" dirty="0"/>
                    </a:p>
                  </a:txBody>
                  <a:tcPr/>
                </a:tc>
              </a:tr>
              <a:tr h="243448">
                <a:tc>
                  <a:txBody>
                    <a:bodyPr/>
                    <a:lstStyle/>
                    <a:p>
                      <a:r>
                        <a:rPr lang="es-ES" sz="1200" dirty="0" smtClean="0"/>
                        <a:t>Planos</a:t>
                      </a:r>
                      <a:endParaRPr lang="es-CL" sz="1200" dirty="0"/>
                    </a:p>
                  </a:txBody>
                  <a:tcPr/>
                </a:tc>
                <a:tc gridSpan="2">
                  <a:txBody>
                    <a:bodyPr/>
                    <a:lstStyle/>
                    <a:p>
                      <a:endParaRPr lang="es-CL" sz="1200"/>
                    </a:p>
                  </a:txBody>
                  <a:tcPr/>
                </a:tc>
                <a:tc hMerge="1">
                  <a:txBody>
                    <a:bodyPr/>
                    <a:lstStyle/>
                    <a:p>
                      <a:endParaRPr lang="es-CL"/>
                    </a:p>
                  </a:txBody>
                  <a:tcPr/>
                </a:tc>
                <a:tc>
                  <a:txBody>
                    <a:bodyPr/>
                    <a:lstStyle/>
                    <a:p>
                      <a:endParaRPr lang="es-CL" sz="1200" dirty="0"/>
                    </a:p>
                  </a:txBody>
                  <a:tcPr/>
                </a:tc>
              </a:tr>
              <a:tr h="185152">
                <a:tc>
                  <a:txBody>
                    <a:bodyPr/>
                    <a:lstStyle/>
                    <a:p>
                      <a:r>
                        <a:rPr lang="es-ES" sz="1200" dirty="0" smtClean="0"/>
                        <a:t>Ángulos</a:t>
                      </a:r>
                      <a:endParaRPr lang="es-CL" sz="1200" dirty="0"/>
                    </a:p>
                  </a:txBody>
                  <a:tcPr/>
                </a:tc>
                <a:tc gridSpan="2">
                  <a:txBody>
                    <a:bodyPr/>
                    <a:lstStyle/>
                    <a:p>
                      <a:endParaRPr lang="es-CL" sz="1200"/>
                    </a:p>
                  </a:txBody>
                  <a:tcPr/>
                </a:tc>
                <a:tc hMerge="1">
                  <a:txBody>
                    <a:bodyPr/>
                    <a:lstStyle/>
                    <a:p>
                      <a:endParaRPr lang="es-CL"/>
                    </a:p>
                  </a:txBody>
                  <a:tcPr/>
                </a:tc>
                <a:tc>
                  <a:txBody>
                    <a:bodyPr/>
                    <a:lstStyle/>
                    <a:p>
                      <a:endParaRPr lang="es-CL" sz="1200" dirty="0"/>
                    </a:p>
                  </a:txBody>
                  <a:tcPr/>
                </a:tc>
              </a:tr>
              <a:tr h="126856">
                <a:tc>
                  <a:txBody>
                    <a:bodyPr/>
                    <a:lstStyle/>
                    <a:p>
                      <a:endParaRPr lang="es-CL" sz="1200"/>
                    </a:p>
                  </a:txBody>
                  <a:tcPr/>
                </a:tc>
                <a:tc gridSpan="3">
                  <a:txBody>
                    <a:bodyPr/>
                    <a:lstStyle/>
                    <a:p>
                      <a:pPr algn="ctr"/>
                      <a:r>
                        <a:rPr lang="es-ES" sz="1200" dirty="0" smtClean="0"/>
                        <a:t>Diferencias</a:t>
                      </a:r>
                      <a:endParaRPr lang="es-CL" sz="1200" dirty="0"/>
                    </a:p>
                  </a:txBody>
                  <a:tcPr/>
                </a:tc>
                <a:tc hMerge="1">
                  <a:txBody>
                    <a:bodyPr/>
                    <a:lstStyle/>
                    <a:p>
                      <a:endParaRPr lang="es-CL"/>
                    </a:p>
                  </a:txBody>
                  <a:tcPr/>
                </a:tc>
                <a:tc hMerge="1">
                  <a:txBody>
                    <a:bodyPr/>
                    <a:lstStyle/>
                    <a:p>
                      <a:endParaRPr lang="es-CL" dirty="0"/>
                    </a:p>
                  </a:txBody>
                  <a:tcPr/>
                </a:tc>
              </a:tr>
              <a:tr h="212576">
                <a:tc>
                  <a:txBody>
                    <a:bodyPr/>
                    <a:lstStyle/>
                    <a:p>
                      <a:r>
                        <a:rPr lang="es-ES" sz="1200" dirty="0" smtClean="0"/>
                        <a:t>Movimientos</a:t>
                      </a:r>
                      <a:endParaRPr lang="es-CL" sz="1200" dirty="0"/>
                    </a:p>
                  </a:txBody>
                  <a:tcPr/>
                </a:tc>
                <a:tc gridSpan="2">
                  <a:txBody>
                    <a:bodyPr/>
                    <a:lstStyle/>
                    <a:p>
                      <a:endParaRPr lang="es-CL" sz="1200" dirty="0"/>
                    </a:p>
                  </a:txBody>
                  <a:tcPr/>
                </a:tc>
                <a:tc hMerge="1">
                  <a:txBody>
                    <a:bodyPr/>
                    <a:lstStyle/>
                    <a:p>
                      <a:endParaRPr lang="es-CL"/>
                    </a:p>
                  </a:txBody>
                  <a:tcPr/>
                </a:tc>
                <a:tc>
                  <a:txBody>
                    <a:bodyPr/>
                    <a:lstStyle/>
                    <a:p>
                      <a:endParaRPr lang="es-CL" sz="1200" dirty="0"/>
                    </a:p>
                  </a:txBody>
                  <a:tcPr/>
                </a:tc>
              </a:tr>
              <a:tr h="226288">
                <a:tc>
                  <a:txBody>
                    <a:bodyPr/>
                    <a:lstStyle/>
                    <a:p>
                      <a:r>
                        <a:rPr lang="es-ES" sz="1200" dirty="0" smtClean="0"/>
                        <a:t>Planos</a:t>
                      </a:r>
                      <a:endParaRPr lang="es-CL" sz="1200" dirty="0"/>
                    </a:p>
                  </a:txBody>
                  <a:tcPr/>
                </a:tc>
                <a:tc gridSpan="2">
                  <a:txBody>
                    <a:bodyPr/>
                    <a:lstStyle/>
                    <a:p>
                      <a:endParaRPr lang="es-CL" sz="1200" dirty="0"/>
                    </a:p>
                  </a:txBody>
                  <a:tcPr/>
                </a:tc>
                <a:tc hMerge="1">
                  <a:txBody>
                    <a:bodyPr/>
                    <a:lstStyle/>
                    <a:p>
                      <a:endParaRPr lang="es-CL"/>
                    </a:p>
                  </a:txBody>
                  <a:tcPr/>
                </a:tc>
                <a:tc>
                  <a:txBody>
                    <a:bodyPr/>
                    <a:lstStyle/>
                    <a:p>
                      <a:endParaRPr lang="es-CL" sz="1200" dirty="0"/>
                    </a:p>
                  </a:txBody>
                  <a:tcPr/>
                </a:tc>
              </a:tr>
              <a:tr h="2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Ángulos</a:t>
                      </a:r>
                      <a:endParaRPr lang="es-CL" sz="1200" dirty="0" smtClean="0"/>
                    </a:p>
                  </a:txBody>
                  <a:tcPr/>
                </a:tc>
                <a:tc gridSpan="2">
                  <a:txBody>
                    <a:bodyPr/>
                    <a:lstStyle/>
                    <a:p>
                      <a:endParaRPr lang="es-CL" sz="1200" dirty="0"/>
                    </a:p>
                  </a:txBody>
                  <a:tcPr/>
                </a:tc>
                <a:tc hMerge="1">
                  <a:txBody>
                    <a:bodyPr/>
                    <a:lstStyle/>
                    <a:p>
                      <a:endParaRPr lang="es-CL"/>
                    </a:p>
                  </a:txBody>
                  <a:tcPr/>
                </a:tc>
                <a:tc>
                  <a:txBody>
                    <a:bodyPr/>
                    <a:lstStyle/>
                    <a:p>
                      <a:endParaRPr lang="es-CL" sz="1200" dirty="0"/>
                    </a:p>
                  </a:txBody>
                  <a:tcPr/>
                </a:tc>
              </a:tr>
              <a:tr h="0">
                <a:tc gridSpan="2">
                  <a:txBody>
                    <a:bodyPr/>
                    <a:lstStyle/>
                    <a:p>
                      <a:pPr algn="ctr"/>
                      <a:r>
                        <a:rPr lang="es-ES" sz="1200" dirty="0" smtClean="0"/>
                        <a:t>Fortaleza video de jóvenes</a:t>
                      </a:r>
                      <a:endParaRPr lang="es-CL" sz="1200" dirty="0"/>
                    </a:p>
                  </a:txBody>
                  <a:tcPr/>
                </a:tc>
                <a:tc hMerge="1">
                  <a:txBody>
                    <a:bodyPr/>
                    <a:lstStyle/>
                    <a:p>
                      <a:endParaRPr lang="es-CL" sz="1200" dirty="0"/>
                    </a:p>
                  </a:txBody>
                  <a:tcPr/>
                </a:tc>
                <a:tc gridSpan="2">
                  <a:txBody>
                    <a:bodyPr/>
                    <a:lstStyle/>
                    <a:p>
                      <a:pPr algn="ctr"/>
                      <a:r>
                        <a:rPr lang="es-ES" sz="1200" dirty="0" smtClean="0"/>
                        <a:t>Fortaleza de video de profesionales</a:t>
                      </a:r>
                      <a:endParaRPr lang="es-CL" sz="1200" dirty="0"/>
                    </a:p>
                  </a:txBody>
                  <a:tcPr/>
                </a:tc>
                <a:tc hMerge="1">
                  <a:txBody>
                    <a:bodyPr/>
                    <a:lstStyle/>
                    <a:p>
                      <a:endParaRPr lang="es-CL" sz="1200" dirty="0"/>
                    </a:p>
                  </a:txBody>
                  <a:tcPr/>
                </a:tc>
              </a:tr>
              <a:tr h="0">
                <a:tc gridSpan="2">
                  <a:txBody>
                    <a:bodyPr/>
                    <a:lstStyle/>
                    <a:p>
                      <a:r>
                        <a:rPr lang="es-ES" sz="1200" dirty="0" smtClean="0"/>
                        <a:t>1.</a:t>
                      </a:r>
                      <a:endParaRPr lang="es-CL" sz="1200" dirty="0"/>
                    </a:p>
                  </a:txBody>
                  <a:tcPr/>
                </a:tc>
                <a:tc hMerge="1">
                  <a:txBody>
                    <a:bodyPr/>
                    <a:lstStyle/>
                    <a:p>
                      <a:endParaRPr lang="es-CL" sz="1200" dirty="0"/>
                    </a:p>
                  </a:txBody>
                  <a:tcPr/>
                </a:tc>
                <a:tc gridSpan="2">
                  <a:txBody>
                    <a:bodyPr/>
                    <a:lstStyle/>
                    <a:p>
                      <a:r>
                        <a:rPr lang="es-ES" sz="1200" dirty="0" smtClean="0"/>
                        <a:t>1.</a:t>
                      </a:r>
                      <a:endParaRPr lang="es-CL" sz="1200" dirty="0"/>
                    </a:p>
                  </a:txBody>
                  <a:tcPr/>
                </a:tc>
                <a:tc hMerge="1">
                  <a:txBody>
                    <a:bodyPr/>
                    <a:lstStyle/>
                    <a:p>
                      <a:endParaRPr lang="es-CL" sz="1200" dirty="0"/>
                    </a:p>
                  </a:txBody>
                  <a:tcPr/>
                </a:tc>
              </a:tr>
              <a:tr h="0">
                <a:tc gridSpan="2">
                  <a:txBody>
                    <a:bodyPr/>
                    <a:lstStyle/>
                    <a:p>
                      <a:r>
                        <a:rPr lang="es-ES" sz="1200" dirty="0" smtClean="0"/>
                        <a:t>2.</a:t>
                      </a:r>
                      <a:endParaRPr lang="es-CL" sz="1200" dirty="0"/>
                    </a:p>
                  </a:txBody>
                  <a:tcPr/>
                </a:tc>
                <a:tc hMerge="1">
                  <a:txBody>
                    <a:bodyPr/>
                    <a:lstStyle/>
                    <a:p>
                      <a:endParaRPr lang="es-CL" sz="1200" dirty="0"/>
                    </a:p>
                  </a:txBody>
                  <a:tcPr/>
                </a:tc>
                <a:tc gridSpan="2">
                  <a:txBody>
                    <a:bodyPr/>
                    <a:lstStyle/>
                    <a:p>
                      <a:r>
                        <a:rPr lang="es-ES" sz="1200" dirty="0" smtClean="0"/>
                        <a:t>2.</a:t>
                      </a:r>
                      <a:endParaRPr lang="es-CL" sz="1200" dirty="0"/>
                    </a:p>
                  </a:txBody>
                  <a:tcPr/>
                </a:tc>
                <a:tc hMerge="1">
                  <a:txBody>
                    <a:bodyPr/>
                    <a:lstStyle/>
                    <a:p>
                      <a:endParaRPr lang="es-CL" sz="1200" dirty="0"/>
                    </a:p>
                  </a:txBody>
                  <a:tcPr/>
                </a:tc>
              </a:tr>
              <a:tr h="0">
                <a:tc gridSpan="2">
                  <a:txBody>
                    <a:bodyPr/>
                    <a:lstStyle/>
                    <a:p>
                      <a:pPr algn="ctr"/>
                      <a:r>
                        <a:rPr lang="es-ES" sz="1200" dirty="0" smtClean="0"/>
                        <a:t>Elementos por mejorar en video de jóvenes</a:t>
                      </a:r>
                      <a:endParaRPr lang="es-CL" sz="1200" dirty="0"/>
                    </a:p>
                  </a:txBody>
                  <a:tcPr/>
                </a:tc>
                <a:tc hMerge="1">
                  <a:txBody>
                    <a:bodyPr/>
                    <a:lstStyle/>
                    <a:p>
                      <a:endParaRPr lang="es-CL"/>
                    </a:p>
                  </a:txBody>
                  <a:tcPr/>
                </a:tc>
                <a:tc gridSpan="2">
                  <a:txBody>
                    <a:bodyPr/>
                    <a:lstStyle/>
                    <a:p>
                      <a:pPr algn="ctr"/>
                      <a:r>
                        <a:rPr lang="es-ES" sz="1200" dirty="0" smtClean="0"/>
                        <a:t>Elementos por mejorar en video de profesionales</a:t>
                      </a:r>
                      <a:endParaRPr lang="es-CL" sz="1200" dirty="0"/>
                    </a:p>
                  </a:txBody>
                  <a:tcPr/>
                </a:tc>
                <a:tc hMerge="1">
                  <a:txBody>
                    <a:bodyPr/>
                    <a:lstStyle/>
                    <a:p>
                      <a:endParaRPr lang="es-CL"/>
                    </a:p>
                  </a:txBody>
                  <a:tcPr/>
                </a:tc>
              </a:tr>
              <a:tr h="0">
                <a:tc gridSpan="2">
                  <a:txBody>
                    <a:bodyPr/>
                    <a:lstStyle/>
                    <a:p>
                      <a:r>
                        <a:rPr lang="es-ES" sz="1200" dirty="0" smtClean="0"/>
                        <a:t>1.</a:t>
                      </a:r>
                      <a:endParaRPr lang="es-CL" sz="1200" dirty="0"/>
                    </a:p>
                  </a:txBody>
                  <a:tcPr/>
                </a:tc>
                <a:tc hMerge="1">
                  <a:txBody>
                    <a:bodyPr/>
                    <a:lstStyle/>
                    <a:p>
                      <a:endParaRPr lang="es-CL"/>
                    </a:p>
                  </a:txBody>
                  <a:tcPr/>
                </a:tc>
                <a:tc gridSpan="2">
                  <a:txBody>
                    <a:bodyPr/>
                    <a:lstStyle/>
                    <a:p>
                      <a:r>
                        <a:rPr lang="es-ES" sz="1200" dirty="0" smtClean="0"/>
                        <a:t>1.</a:t>
                      </a:r>
                      <a:endParaRPr lang="es-CL" sz="1200" dirty="0"/>
                    </a:p>
                  </a:txBody>
                  <a:tcPr/>
                </a:tc>
                <a:tc hMerge="1">
                  <a:txBody>
                    <a:bodyPr/>
                    <a:lstStyle/>
                    <a:p>
                      <a:endParaRPr lang="es-CL"/>
                    </a:p>
                  </a:txBody>
                  <a:tcPr/>
                </a:tc>
              </a:tr>
              <a:tr h="123408">
                <a:tc gridSpan="2">
                  <a:txBody>
                    <a:bodyPr/>
                    <a:lstStyle/>
                    <a:p>
                      <a:r>
                        <a:rPr lang="es-ES" sz="1200" dirty="0" smtClean="0"/>
                        <a:t>2.</a:t>
                      </a:r>
                      <a:endParaRPr lang="es-CL" sz="1200" dirty="0"/>
                    </a:p>
                  </a:txBody>
                  <a:tcPr/>
                </a:tc>
                <a:tc hMerge="1">
                  <a:txBody>
                    <a:bodyPr/>
                    <a:lstStyle/>
                    <a:p>
                      <a:endParaRPr lang="es-CL" sz="1200" dirty="0"/>
                    </a:p>
                  </a:txBody>
                  <a:tcPr/>
                </a:tc>
                <a:tc gridSpan="2">
                  <a:txBody>
                    <a:bodyPr/>
                    <a:lstStyle/>
                    <a:p>
                      <a:r>
                        <a:rPr lang="es-ES" sz="1200" dirty="0" smtClean="0"/>
                        <a:t>2.</a:t>
                      </a:r>
                      <a:endParaRPr lang="es-CL" sz="1200" dirty="0"/>
                    </a:p>
                  </a:txBody>
                  <a:tcPr/>
                </a:tc>
                <a:tc hMerge="1">
                  <a:txBody>
                    <a:bodyPr/>
                    <a:lstStyle/>
                    <a:p>
                      <a:endParaRPr lang="es-CL" sz="1200" dirty="0"/>
                    </a:p>
                  </a:txBody>
                  <a:tcPr/>
                </a:tc>
              </a:tr>
            </a:tbl>
          </a:graphicData>
        </a:graphic>
      </p:graphicFrame>
      <p:sp>
        <p:nvSpPr>
          <p:cNvPr id="3" name="2 Rectángulo"/>
          <p:cNvSpPr/>
          <p:nvPr/>
        </p:nvSpPr>
        <p:spPr>
          <a:xfrm>
            <a:off x="755576" y="6373459"/>
            <a:ext cx="7488832" cy="369332"/>
          </a:xfrm>
          <a:prstGeom prst="rect">
            <a:avLst/>
          </a:prstGeom>
        </p:spPr>
        <p:txBody>
          <a:bodyPr wrap="square">
            <a:spAutoFit/>
          </a:bodyPr>
          <a:lstStyle/>
          <a:p>
            <a:r>
              <a:rPr lang="es-CL" dirty="0"/>
              <a:t>( Enviar al correo de tu profesora la evidencia de tu trabajo hasta el 15 de Mayo)</a:t>
            </a:r>
          </a:p>
        </p:txBody>
      </p:sp>
    </p:spTree>
    <p:extLst>
      <p:ext uri="{BB962C8B-B14F-4D97-AF65-F5344CB8AC3E}">
        <p14:creationId xmlns:p14="http://schemas.microsoft.com/office/powerpoint/2010/main" val="2914829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251520" y="1600200"/>
            <a:ext cx="8640960" cy="4925144"/>
          </a:xfrm>
        </p:spPr>
        <p:txBody>
          <a:bodyPr>
            <a:noAutofit/>
          </a:bodyPr>
          <a:lstStyle/>
          <a:p>
            <a:r>
              <a:rPr lang="es-ES" sz="1400" dirty="0" smtClean="0"/>
              <a:t>Hay diversas formas para iniciar la formulación de un proyecto artístico.</a:t>
            </a:r>
          </a:p>
          <a:p>
            <a:r>
              <a:rPr lang="es-ES" sz="1400" dirty="0" smtClean="0"/>
              <a:t>La clave está en conocer  diversos elementos  como el tiempo, en cuanto a recursos, espacios , destinatarios, etc. En el fondo está en conocer su factibilidad contestando una serie de preguntas que me ayudarán a formularlo, pues si tiene una óptima medición  o planificación de estos elementos, será mucho más fácil llevarlo a cabo.</a:t>
            </a:r>
          </a:p>
          <a:p>
            <a:r>
              <a:rPr lang="es-ES" sz="1400" dirty="0"/>
              <a:t>Por lo general, todo proyecto debe responder a las siguientes preguntas:</a:t>
            </a:r>
          </a:p>
          <a:p>
            <a:r>
              <a:rPr lang="es-ES" sz="1400" dirty="0"/>
              <a:t> </a:t>
            </a:r>
            <a:r>
              <a:rPr lang="es-ES" sz="1400" b="1" dirty="0"/>
              <a:t>¿Qué vamos a hacer?</a:t>
            </a:r>
            <a:r>
              <a:rPr lang="es-ES" sz="1400" dirty="0"/>
              <a:t> Nombre del Proyecto: lo que se quiere hacer.</a:t>
            </a:r>
          </a:p>
          <a:p>
            <a:r>
              <a:rPr lang="es-ES" sz="1400" dirty="0"/>
              <a:t> </a:t>
            </a:r>
            <a:r>
              <a:rPr lang="es-ES" sz="1400" b="1" dirty="0"/>
              <a:t>¿Por qué lo vamos a hacer?</a:t>
            </a:r>
            <a:r>
              <a:rPr lang="es-ES" sz="1400" dirty="0"/>
              <a:t> </a:t>
            </a:r>
            <a:r>
              <a:rPr lang="es-ES" sz="1400" b="1" dirty="0"/>
              <a:t>Fundamentación</a:t>
            </a:r>
            <a:r>
              <a:rPr lang="es-ES" sz="1400" dirty="0"/>
              <a:t> del proyecto: es el diagnóstico y por qué elegimos ese problema para solucionar.</a:t>
            </a:r>
          </a:p>
          <a:p>
            <a:r>
              <a:rPr lang="es-ES" sz="1400" dirty="0"/>
              <a:t> </a:t>
            </a:r>
            <a:r>
              <a:rPr lang="es-ES" sz="1400" b="1" dirty="0"/>
              <a:t>¿Para qué lo vamos a hacer?</a:t>
            </a:r>
            <a:r>
              <a:rPr lang="es-ES" sz="1400" dirty="0"/>
              <a:t> </a:t>
            </a:r>
            <a:r>
              <a:rPr lang="es-ES" sz="1400" b="1" dirty="0"/>
              <a:t>Objetivos</a:t>
            </a:r>
            <a:r>
              <a:rPr lang="es-ES" sz="1400" dirty="0"/>
              <a:t> del proyecto: qué lograría ese proyecto.</a:t>
            </a:r>
          </a:p>
          <a:p>
            <a:r>
              <a:rPr lang="es-ES" sz="1400" dirty="0"/>
              <a:t> </a:t>
            </a:r>
            <a:r>
              <a:rPr lang="es-ES" sz="1400" b="1" dirty="0"/>
              <a:t>¿Dónde lo vamos a hacer? Espacio físico</a:t>
            </a:r>
            <a:r>
              <a:rPr lang="es-ES" sz="1400" dirty="0"/>
              <a:t>.</a:t>
            </a:r>
          </a:p>
          <a:p>
            <a:r>
              <a:rPr lang="es-ES" sz="1400" dirty="0"/>
              <a:t> </a:t>
            </a:r>
            <a:r>
              <a:rPr lang="es-ES" sz="1400" b="1" dirty="0"/>
              <a:t>¿Cómo lo vamos a hacer?</a:t>
            </a:r>
            <a:r>
              <a:rPr lang="es-ES" sz="1400" dirty="0"/>
              <a:t> </a:t>
            </a:r>
            <a:r>
              <a:rPr lang="es-ES" sz="1400" b="1" dirty="0"/>
              <a:t>Listado de actividades</a:t>
            </a:r>
            <a:r>
              <a:rPr lang="es-ES" sz="1400" dirty="0"/>
              <a:t> para concretar el proyecto.</a:t>
            </a:r>
          </a:p>
          <a:p>
            <a:r>
              <a:rPr lang="es-ES" sz="1400" dirty="0"/>
              <a:t> </a:t>
            </a:r>
            <a:r>
              <a:rPr lang="es-ES" sz="1400" b="1" dirty="0"/>
              <a:t>¿Quiénes lo vamos a hacer?</a:t>
            </a:r>
            <a:r>
              <a:rPr lang="es-ES" sz="1400" dirty="0"/>
              <a:t> </a:t>
            </a:r>
            <a:r>
              <a:rPr lang="es-ES" sz="1400" b="1" dirty="0"/>
              <a:t>Los responsables</a:t>
            </a:r>
            <a:r>
              <a:rPr lang="es-ES" sz="1400" dirty="0"/>
              <a:t> de las distintas actividades.</a:t>
            </a:r>
          </a:p>
          <a:p>
            <a:r>
              <a:rPr lang="es-ES" sz="1400" dirty="0"/>
              <a:t> </a:t>
            </a:r>
            <a:r>
              <a:rPr lang="es-ES" sz="1400" b="1" dirty="0"/>
              <a:t>¿Cuándo lo vamos a hacer? El tiempo</a:t>
            </a:r>
            <a:r>
              <a:rPr lang="es-ES" sz="1400" dirty="0"/>
              <a:t> que se tardará en hacer el proyecto.</a:t>
            </a:r>
          </a:p>
          <a:p>
            <a:r>
              <a:rPr lang="es-ES" sz="1400" dirty="0"/>
              <a:t> </a:t>
            </a:r>
            <a:r>
              <a:rPr lang="es-ES" sz="1400" b="1" dirty="0"/>
              <a:t>¿Qué necesitamos para hacer el proyecto?</a:t>
            </a:r>
            <a:r>
              <a:rPr lang="es-ES" sz="1400" dirty="0"/>
              <a:t> </a:t>
            </a:r>
            <a:r>
              <a:rPr lang="es-ES" sz="1400" b="1" dirty="0"/>
              <a:t>Listado de recursos</a:t>
            </a:r>
            <a:r>
              <a:rPr lang="es-ES" sz="1400" dirty="0"/>
              <a:t> y cantidad necesaria (materiales, humanos; financieros)</a:t>
            </a:r>
          </a:p>
          <a:p>
            <a:r>
              <a:rPr lang="es-ES" sz="1400" dirty="0"/>
              <a:t> </a:t>
            </a:r>
            <a:r>
              <a:rPr lang="es-ES" sz="1400" b="1" dirty="0"/>
              <a:t>¿Cuánto va a costar el proyecto? Presupuesto</a:t>
            </a:r>
            <a:r>
              <a:rPr lang="es-ES" sz="1400" dirty="0"/>
              <a:t>: precios de los recursos, según cantidad y tiempo de utilización.</a:t>
            </a:r>
          </a:p>
          <a:p>
            <a:endParaRPr lang="es-CL" sz="1400" dirty="0"/>
          </a:p>
        </p:txBody>
      </p:sp>
      <p:sp>
        <p:nvSpPr>
          <p:cNvPr id="4" name="1 Título"/>
          <p:cNvSpPr>
            <a:spLocks noGrp="1"/>
          </p:cNvSpPr>
          <p:nvPr>
            <p:ph type="title"/>
          </p:nvPr>
        </p:nvSpPr>
        <p:spPr/>
        <p:txBody>
          <a:bodyPr/>
          <a:lstStyle/>
          <a:p>
            <a:pPr algn="ctr"/>
            <a:r>
              <a:rPr lang="es-ES" dirty="0" smtClean="0"/>
              <a:t>¿CÓMO DESARROLLAR UN PROYECTO ARTÍSTICO?</a:t>
            </a:r>
            <a:endParaRPr lang="es-CL" dirty="0"/>
          </a:p>
        </p:txBody>
      </p:sp>
    </p:spTree>
    <p:extLst>
      <p:ext uri="{BB962C8B-B14F-4D97-AF65-F5344CB8AC3E}">
        <p14:creationId xmlns:p14="http://schemas.microsoft.com/office/powerpoint/2010/main" val="63271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lstStyle/>
          <a:p>
            <a:endParaRPr lang="es-C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89" y="764704"/>
            <a:ext cx="7128792" cy="527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p:txBody>
          <a:bodyPr/>
          <a:lstStyle/>
          <a:p>
            <a:endParaRPr lang="es-CL"/>
          </a:p>
        </p:txBody>
      </p:sp>
    </p:spTree>
    <p:extLst>
      <p:ext uri="{BB962C8B-B14F-4D97-AF65-F5344CB8AC3E}">
        <p14:creationId xmlns:p14="http://schemas.microsoft.com/office/powerpoint/2010/main" val="203254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3"/>
          </p:nvPr>
        </p:nvSpPr>
        <p:spPr/>
        <p:txBody>
          <a:bodyPr/>
          <a:lstStyle/>
          <a:p>
            <a:endParaRPr lang="es-C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411309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356992"/>
            <a:ext cx="463867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874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3"/>
          </p:nvPr>
        </p:nvSpPr>
        <p:spPr/>
        <p:txBody>
          <a:bodyPr/>
          <a:lstStyle/>
          <a:p>
            <a:endParaRPr lang="es-C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54342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9" y="3429000"/>
            <a:ext cx="47529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12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Conceptos asociados a una producción audiovisual</a:t>
            </a:r>
            <a:endParaRPr lang="es-CL" dirty="0"/>
          </a:p>
        </p:txBody>
      </p:sp>
      <p:sp>
        <p:nvSpPr>
          <p:cNvPr id="3" name="2 Marcador de contenido"/>
          <p:cNvSpPr>
            <a:spLocks noGrp="1"/>
          </p:cNvSpPr>
          <p:nvPr>
            <p:ph sz="quarter" idx="13"/>
          </p:nvPr>
        </p:nvSpPr>
        <p:spPr/>
        <p:txBody>
          <a:bodyPr/>
          <a:lstStyle/>
          <a:p>
            <a:r>
              <a:rPr lang="es-ES" dirty="0" smtClean="0"/>
              <a:t>La realización es el medio por el cual se crea una producción audiovisual, ésta tiene 5 grandes etapas:</a:t>
            </a:r>
          </a:p>
          <a:p>
            <a:pPr>
              <a:buFont typeface="+mj-lt"/>
              <a:buAutoNum type="arabicPeriod"/>
            </a:pPr>
            <a:r>
              <a:rPr lang="es-ES" dirty="0" smtClean="0"/>
              <a:t>Desarrollo</a:t>
            </a:r>
          </a:p>
          <a:p>
            <a:pPr>
              <a:buFont typeface="+mj-lt"/>
              <a:buAutoNum type="arabicPeriod"/>
            </a:pPr>
            <a:r>
              <a:rPr lang="es-ES" dirty="0" smtClean="0"/>
              <a:t>Preproducción: Etapa que va desde la concepción de la idea hasta el primer día de grabación, es la parte más larga y compleja, y quizás la que garantiza el éxito del proyecto, por eso una de las más importantes</a:t>
            </a:r>
          </a:p>
          <a:p>
            <a:pPr>
              <a:buFont typeface="+mj-lt"/>
              <a:buAutoNum type="arabicPeriod"/>
            </a:pPr>
            <a:r>
              <a:rPr lang="es-ES" dirty="0" smtClean="0"/>
              <a:t>Rodaje</a:t>
            </a:r>
          </a:p>
          <a:p>
            <a:pPr>
              <a:buFont typeface="+mj-lt"/>
              <a:buAutoNum type="arabicPeriod"/>
            </a:pPr>
            <a:r>
              <a:rPr lang="es-ES" dirty="0" smtClean="0"/>
              <a:t>Postproducción</a:t>
            </a:r>
          </a:p>
          <a:p>
            <a:pPr>
              <a:buFont typeface="+mj-lt"/>
              <a:buAutoNum type="arabicPeriod"/>
            </a:pPr>
            <a:r>
              <a:rPr lang="es-ES" dirty="0" smtClean="0"/>
              <a:t>distribución</a:t>
            </a:r>
            <a:endParaRPr lang="es-CL" dirty="0"/>
          </a:p>
        </p:txBody>
      </p:sp>
    </p:spTree>
    <p:extLst>
      <p:ext uri="{BB962C8B-B14F-4D97-AF65-F5344CB8AC3E}">
        <p14:creationId xmlns:p14="http://schemas.microsoft.com/office/powerpoint/2010/main" val="2255150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980728"/>
            <a:ext cx="7924800" cy="1143000"/>
          </a:xfrm>
        </p:spPr>
        <p:txBody>
          <a:bodyPr/>
          <a:lstStyle/>
          <a:p>
            <a:r>
              <a:rPr lang="es-ES" dirty="0" smtClean="0"/>
              <a:t>La siguiente pregunta </a:t>
            </a:r>
            <a:r>
              <a:rPr lang="es-ES" dirty="0"/>
              <a:t>quedará para que reflexiones en torno a un proyecto personal de producción audiovisual</a:t>
            </a:r>
            <a:r>
              <a:rPr lang="es-CL" dirty="0"/>
              <a:t/>
            </a:r>
            <a:br>
              <a:rPr lang="es-CL" dirty="0"/>
            </a:br>
            <a:endParaRPr lang="es-CL" dirty="0"/>
          </a:p>
        </p:txBody>
      </p:sp>
      <p:sp>
        <p:nvSpPr>
          <p:cNvPr id="3" name="2 Marcador de contenido"/>
          <p:cNvSpPr>
            <a:spLocks noGrp="1"/>
          </p:cNvSpPr>
          <p:nvPr>
            <p:ph sz="quarter" idx="13"/>
          </p:nvPr>
        </p:nvSpPr>
        <p:spPr>
          <a:xfrm>
            <a:off x="1187624" y="2636912"/>
            <a:ext cx="6556648" cy="3034680"/>
          </a:xfrm>
        </p:spPr>
        <p:txBody>
          <a:bodyPr/>
          <a:lstStyle/>
          <a:p>
            <a:r>
              <a:rPr lang="es-ES" dirty="0" smtClean="0"/>
              <a:t>¿CUÁL ES LA RELACION ENTRE LO QUE HAY QUE HACER, LO QUE QUIERO HACER Y LO QUE QUIERO PROVOCAR?</a:t>
            </a:r>
          </a:p>
          <a:p>
            <a:endParaRPr lang="es-ES" dirty="0"/>
          </a:p>
        </p:txBody>
      </p:sp>
      <p:sp>
        <p:nvSpPr>
          <p:cNvPr id="4" name="3 Rectángulo"/>
          <p:cNvSpPr/>
          <p:nvPr/>
        </p:nvSpPr>
        <p:spPr>
          <a:xfrm>
            <a:off x="2123728" y="6093296"/>
            <a:ext cx="4572000" cy="646331"/>
          </a:xfrm>
          <a:prstGeom prst="rect">
            <a:avLst/>
          </a:prstGeom>
        </p:spPr>
        <p:txBody>
          <a:bodyPr>
            <a:spAutoFit/>
          </a:bodyPr>
          <a:lstStyle/>
          <a:p>
            <a:r>
              <a:rPr lang="es-CL" dirty="0"/>
              <a:t>( Enviar al correo de tu profesora la evidencia de tu trabajo hasta el 15 de Mayo)</a:t>
            </a:r>
          </a:p>
        </p:txBody>
      </p:sp>
    </p:spTree>
    <p:extLst>
      <p:ext uri="{BB962C8B-B14F-4D97-AF65-F5344CB8AC3E}">
        <p14:creationId xmlns:p14="http://schemas.microsoft.com/office/powerpoint/2010/main" val="358196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3596" y="980728"/>
            <a:ext cx="7924800" cy="1143000"/>
          </a:xfrm>
        </p:spPr>
        <p:txBody>
          <a:bodyPr/>
          <a:lstStyle/>
          <a:p>
            <a:r>
              <a:rPr lang="es-ES" dirty="0" smtClean="0"/>
              <a:t>Recuerda enviar las actividades a los correos de tus profesoras</a:t>
            </a:r>
            <a:br>
              <a:rPr lang="es-ES" dirty="0" smtClean="0"/>
            </a:br>
            <a:endParaRPr lang="es-CL" dirty="0"/>
          </a:p>
        </p:txBody>
      </p:sp>
      <p:sp>
        <p:nvSpPr>
          <p:cNvPr id="4" name="3 Rectángulo"/>
          <p:cNvSpPr/>
          <p:nvPr/>
        </p:nvSpPr>
        <p:spPr>
          <a:xfrm>
            <a:off x="683568" y="3441680"/>
            <a:ext cx="7704856" cy="3970318"/>
          </a:xfrm>
          <a:prstGeom prst="rect">
            <a:avLst/>
          </a:prstGeom>
        </p:spPr>
        <p:txBody>
          <a:bodyPr wrap="square">
            <a:spAutoFit/>
          </a:bodyPr>
          <a:lstStyle/>
          <a:p>
            <a:r>
              <a:rPr lang="es-CL" dirty="0">
                <a:hlinkClick r:id="rId2"/>
              </a:rPr>
              <a:t>http://</a:t>
            </a:r>
            <a:r>
              <a:rPr lang="es-CL" dirty="0" smtClean="0">
                <a:hlinkClick r:id="rId2"/>
              </a:rPr>
              <a:t>www.lanubeartistica.es/dibujo_artistico_2/unidad6/DA2_U6_T4_Contenidos_v03/12_fases_i_preproduccin_de_un_proyecto_artstico.html</a:t>
            </a:r>
            <a:endParaRPr lang="es-CL" dirty="0" smtClean="0"/>
          </a:p>
          <a:p>
            <a:endParaRPr lang="es-CL" dirty="0" smtClean="0">
              <a:hlinkClick r:id="rId3"/>
            </a:endParaRPr>
          </a:p>
          <a:p>
            <a:r>
              <a:rPr lang="es-CL" dirty="0" smtClean="0">
                <a:hlinkClick r:id="rId3"/>
              </a:rPr>
              <a:t>http</a:t>
            </a:r>
            <a:r>
              <a:rPr lang="es-CL" dirty="0">
                <a:hlinkClick r:id="rId3"/>
              </a:rPr>
              <a:t>://www.nanometrajes.cl/2014/</a:t>
            </a:r>
            <a:endParaRPr lang="es-ES" dirty="0"/>
          </a:p>
          <a:p>
            <a:endParaRPr lang="es-CL" dirty="0" smtClean="0">
              <a:hlinkClick r:id="rId4"/>
            </a:endParaRPr>
          </a:p>
          <a:p>
            <a:r>
              <a:rPr lang="es-CL" dirty="0" smtClean="0">
                <a:hlinkClick r:id="rId4"/>
              </a:rPr>
              <a:t>https</a:t>
            </a:r>
            <a:r>
              <a:rPr lang="es-CL" dirty="0">
                <a:hlinkClick r:id="rId4"/>
              </a:rPr>
              <a:t>://www.fueradecampofilms.com/terminos-basicos-para-entender-la-produccion-audiovisual</a:t>
            </a:r>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CL" dirty="0"/>
          </a:p>
        </p:txBody>
      </p:sp>
      <p:sp>
        <p:nvSpPr>
          <p:cNvPr id="5" name="4 CuadroTexto"/>
          <p:cNvSpPr txBox="1"/>
          <p:nvPr/>
        </p:nvSpPr>
        <p:spPr>
          <a:xfrm>
            <a:off x="539552" y="1844824"/>
            <a:ext cx="8280920" cy="1077218"/>
          </a:xfrm>
          <a:prstGeom prst="rect">
            <a:avLst/>
          </a:prstGeom>
          <a:solidFill>
            <a:schemeClr val="accent3">
              <a:lumMod val="40000"/>
              <a:lumOff val="60000"/>
            </a:schemeClr>
          </a:solidFill>
        </p:spPr>
        <p:txBody>
          <a:bodyPr wrap="square" rtlCol="0">
            <a:spAutoFit/>
          </a:bodyPr>
          <a:lstStyle/>
          <a:p>
            <a:pPr algn="ctr"/>
            <a:r>
              <a:rPr lang="es-CL" sz="3200" u="sng" dirty="0" smtClean="0">
                <a:hlinkClick r:id="rId5"/>
              </a:rPr>
              <a:t>profe.danielacarrillo@gmail.com</a:t>
            </a:r>
            <a:r>
              <a:rPr lang="es-CL" sz="3200" u="sng" dirty="0" smtClean="0"/>
              <a:t> </a:t>
            </a:r>
            <a:endParaRPr lang="es-CL" sz="3200" u="sng" dirty="0">
              <a:solidFill>
                <a:prstClr val="black"/>
              </a:solidFill>
            </a:endParaRPr>
          </a:p>
          <a:p>
            <a:pPr algn="ctr"/>
            <a:r>
              <a:rPr lang="es-CL" sz="3200" u="sng" dirty="0" smtClean="0">
                <a:solidFill>
                  <a:prstClr val="black"/>
                </a:solidFill>
                <a:hlinkClick r:id="rId6"/>
              </a:rPr>
              <a:t>glorialazop@gmail.com</a:t>
            </a:r>
            <a:r>
              <a:rPr lang="es-CL" sz="3200" u="sng" dirty="0" smtClean="0">
                <a:solidFill>
                  <a:prstClr val="black"/>
                </a:solidFill>
              </a:rPr>
              <a:t> </a:t>
            </a:r>
            <a:endParaRPr lang="es-CL" sz="3200" dirty="0">
              <a:solidFill>
                <a:prstClr val="black"/>
              </a:solidFill>
            </a:endParaRPr>
          </a:p>
        </p:txBody>
      </p:sp>
    </p:spTree>
    <p:extLst>
      <p:ext uri="{BB962C8B-B14F-4D97-AF65-F5344CB8AC3E}">
        <p14:creationId xmlns:p14="http://schemas.microsoft.com/office/powerpoint/2010/main" val="177747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861048"/>
            <a:ext cx="7924800" cy="1143000"/>
          </a:xfrm>
        </p:spPr>
        <p:txBody>
          <a:bodyPr/>
          <a:lstStyle/>
          <a:p>
            <a:pPr lvl="0"/>
            <a:r>
              <a:rPr lang="es-CL" sz="2800" b="1" dirty="0" smtClean="0"/>
              <a:t>Estrategia 1 </a:t>
            </a:r>
            <a:br>
              <a:rPr lang="es-CL" sz="2800" b="1" dirty="0" smtClean="0"/>
            </a:br>
            <a:r>
              <a:rPr lang="es-CL" sz="2800" b="1" dirty="0"/>
              <a:t/>
            </a:r>
            <a:br>
              <a:rPr lang="es-CL" sz="2800" b="1" dirty="0"/>
            </a:br>
            <a:r>
              <a:rPr lang="es-CL" sz="2800" b="1" dirty="0" smtClean="0"/>
              <a:t>OBSERVAR</a:t>
            </a:r>
            <a:r>
              <a:rPr lang="es-CL" sz="2800" dirty="0" smtClean="0"/>
              <a:t> la siguiente presentación sobre proyectos AUDIOVISUALes, </a:t>
            </a:r>
            <a:r>
              <a:rPr lang="es-CL" sz="2800" dirty="0" err="1" smtClean="0"/>
              <a:t>nanometrajes</a:t>
            </a:r>
            <a:r>
              <a:rPr lang="es-CL" sz="2800" dirty="0" smtClean="0"/>
              <a:t> y cortometrajes tomando apuntes y contestando lo solicitado en </a:t>
            </a:r>
            <a:r>
              <a:rPr lang="es-CL" sz="2800" dirty="0"/>
              <a:t>croquera de asignatura, de manera </a:t>
            </a:r>
            <a:r>
              <a:rPr lang="es-CL" sz="2800" dirty="0" smtClean="0"/>
              <a:t>responsable</a:t>
            </a:r>
            <a:br>
              <a:rPr lang="es-CL" sz="2800" dirty="0" smtClean="0"/>
            </a:br>
            <a:r>
              <a:rPr lang="es-CL" sz="2800" dirty="0" smtClean="0"/>
              <a:t> </a:t>
            </a:r>
            <a:r>
              <a:rPr lang="es-CL" sz="2800" dirty="0"/>
              <a:t/>
            </a:r>
            <a:br>
              <a:rPr lang="es-CL" sz="2800" dirty="0"/>
            </a:br>
            <a:r>
              <a:rPr lang="es-CL" sz="2800" dirty="0" smtClean="0"/>
              <a:t>( Enviar al correo de tu profesora la evidencia de tu trabajo hasta el 15 de Mayo)</a:t>
            </a:r>
            <a:endParaRPr lang="es-CL" dirty="0"/>
          </a:p>
        </p:txBody>
      </p:sp>
    </p:spTree>
    <p:extLst>
      <p:ext uri="{BB962C8B-B14F-4D97-AF65-F5344CB8AC3E}">
        <p14:creationId xmlns:p14="http://schemas.microsoft.com/office/powerpoint/2010/main" val="235889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nanometraje</a:t>
            </a:r>
            <a:endParaRPr lang="es-CL" dirty="0"/>
          </a:p>
        </p:txBody>
      </p:sp>
      <p:sp>
        <p:nvSpPr>
          <p:cNvPr id="3" name="2 Marcador de contenido"/>
          <p:cNvSpPr>
            <a:spLocks noGrp="1"/>
          </p:cNvSpPr>
          <p:nvPr>
            <p:ph sz="quarter" idx="13"/>
          </p:nvPr>
        </p:nvSpPr>
        <p:spPr/>
        <p:txBody>
          <a:bodyPr/>
          <a:lstStyle/>
          <a:p>
            <a:r>
              <a:rPr lang="es-ES" dirty="0"/>
              <a:t>La grabación de un </a:t>
            </a:r>
            <a:r>
              <a:rPr lang="es-ES" dirty="0" err="1"/>
              <a:t>nanometraje</a:t>
            </a:r>
            <a:r>
              <a:rPr lang="es-ES" dirty="0"/>
              <a:t> suele presentar en pocos segundos( no más de tres minutos) una situación puntual que se resuelve de una manera rápida, sorpresiva e inesperada. Al ser una grabación de muy corta duración, el principal desafío de los realizadores es </a:t>
            </a:r>
            <a:r>
              <a:rPr lang="es-ES" b="1" dirty="0"/>
              <a:t>generar un alto impacto en el espectador para lograr transmitir un mensaje</a:t>
            </a:r>
            <a:r>
              <a:rPr lang="es-ES" b="1" dirty="0" smtClean="0"/>
              <a:t>.</a:t>
            </a:r>
          </a:p>
          <a:p>
            <a:r>
              <a:rPr lang="es-ES" b="1" dirty="0" smtClean="0"/>
              <a:t>Te invito a revisar la siguiente dirección relacionada con </a:t>
            </a:r>
            <a:r>
              <a:rPr lang="es-ES" b="1" dirty="0" err="1" smtClean="0"/>
              <a:t>nanometrajes</a:t>
            </a:r>
            <a:r>
              <a:rPr lang="es-ES" b="1" dirty="0" smtClean="0"/>
              <a:t> participantes en un concurso que nace en la ciudad de Santiago de Chile</a:t>
            </a:r>
          </a:p>
          <a:p>
            <a:pPr marL="0" indent="0">
              <a:buNone/>
            </a:pPr>
            <a:endParaRPr lang="es-ES" dirty="0"/>
          </a:p>
          <a:p>
            <a:pPr marL="0" indent="0">
              <a:buNone/>
            </a:pPr>
            <a:r>
              <a:rPr lang="es-CL" dirty="0">
                <a:hlinkClick r:id="rId2"/>
              </a:rPr>
              <a:t>http://www.nanometrajes.cl/2014/</a:t>
            </a:r>
            <a:endParaRPr lang="es-CL" dirty="0"/>
          </a:p>
        </p:txBody>
      </p:sp>
    </p:spTree>
    <p:extLst>
      <p:ext uri="{BB962C8B-B14F-4D97-AF65-F5344CB8AC3E}">
        <p14:creationId xmlns:p14="http://schemas.microsoft.com/office/powerpoint/2010/main" val="156987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cortometraje</a:t>
            </a:r>
            <a:endParaRPr lang="es-CL" dirty="0"/>
          </a:p>
        </p:txBody>
      </p:sp>
      <p:sp>
        <p:nvSpPr>
          <p:cNvPr id="3" name="2 Marcador de contenido"/>
          <p:cNvSpPr>
            <a:spLocks noGrp="1"/>
          </p:cNvSpPr>
          <p:nvPr>
            <p:ph sz="quarter" idx="13"/>
          </p:nvPr>
        </p:nvSpPr>
        <p:spPr/>
        <p:txBody>
          <a:bodyPr>
            <a:normAutofit fontScale="92500" lnSpcReduction="20000"/>
          </a:bodyPr>
          <a:lstStyle/>
          <a:p>
            <a:r>
              <a:rPr lang="es-ES" dirty="0" smtClean="0"/>
              <a:t>El </a:t>
            </a:r>
            <a:r>
              <a:rPr lang="es-ES" dirty="0"/>
              <a:t>término </a:t>
            </a:r>
            <a:r>
              <a:rPr lang="es-ES" b="1" dirty="0"/>
              <a:t>cortometraje</a:t>
            </a:r>
            <a:r>
              <a:rPr lang="es-ES" dirty="0"/>
              <a:t>, que procede del vocablo francés </a:t>
            </a:r>
            <a:r>
              <a:rPr lang="es-ES" i="1" dirty="0" err="1"/>
              <a:t>court-métrage</a:t>
            </a:r>
            <a:r>
              <a:rPr lang="es-ES" dirty="0"/>
              <a:t>, hace referencia a una </a:t>
            </a:r>
            <a:r>
              <a:rPr lang="es-ES" dirty="0" smtClean="0"/>
              <a:t>película</a:t>
            </a:r>
            <a:r>
              <a:rPr lang="es-ES" dirty="0"/>
              <a:t> breve. No existe una definición precisa sobre su duración, aunque por lo general se acepta que un filme que </a:t>
            </a:r>
            <a:r>
              <a:rPr lang="es-ES" b="1" dirty="0"/>
              <a:t>dura treinta minutos o menos</a:t>
            </a:r>
            <a:r>
              <a:rPr lang="es-ES" dirty="0"/>
              <a:t> es un </a:t>
            </a:r>
            <a:r>
              <a:rPr lang="es-ES" dirty="0" smtClean="0"/>
              <a:t>cortometraje</a:t>
            </a:r>
          </a:p>
          <a:p>
            <a:endParaRPr lang="es-ES" dirty="0"/>
          </a:p>
          <a:p>
            <a:r>
              <a:rPr lang="es-ES" b="1" dirty="0"/>
              <a:t>Te invito a revisar </a:t>
            </a:r>
            <a:r>
              <a:rPr lang="es-ES" b="1" dirty="0" smtClean="0"/>
              <a:t>algunos cortometrajes con diversas temáticas en las siguientes direcciones:</a:t>
            </a:r>
          </a:p>
          <a:p>
            <a:r>
              <a:rPr lang="es-ES" dirty="0" smtClean="0"/>
              <a:t>La Isla de las flores de Jorge </a:t>
            </a:r>
            <a:r>
              <a:rPr lang="es-ES" dirty="0" err="1" smtClean="0"/>
              <a:t>Furtado</a:t>
            </a:r>
            <a:r>
              <a:rPr lang="es-ES" dirty="0" smtClean="0"/>
              <a:t>  </a:t>
            </a:r>
            <a:r>
              <a:rPr lang="es-CL" dirty="0" smtClean="0">
                <a:hlinkClick r:id="rId2"/>
              </a:rPr>
              <a:t>https</a:t>
            </a:r>
            <a:r>
              <a:rPr lang="es-CL" dirty="0">
                <a:hlinkClick r:id="rId2"/>
              </a:rPr>
              <a:t>://</a:t>
            </a:r>
            <a:r>
              <a:rPr lang="es-CL" dirty="0" smtClean="0">
                <a:hlinkClick r:id="rId2"/>
              </a:rPr>
              <a:t>www.youtube.com/watch?v=TIeU7_yqrpc</a:t>
            </a:r>
            <a:endParaRPr lang="es-CL" dirty="0" smtClean="0"/>
          </a:p>
          <a:p>
            <a:r>
              <a:rPr lang="es-ES" dirty="0"/>
              <a:t>Georges </a:t>
            </a:r>
            <a:r>
              <a:rPr lang="es-ES" dirty="0" err="1"/>
              <a:t>Méliès</a:t>
            </a:r>
            <a:r>
              <a:rPr lang="es-ES" dirty="0"/>
              <a:t>: Viaje a la Luna </a:t>
            </a:r>
            <a:r>
              <a:rPr lang="es-ES" dirty="0" smtClean="0"/>
              <a:t> </a:t>
            </a:r>
            <a:r>
              <a:rPr lang="es-CL" dirty="0">
                <a:hlinkClick r:id="rId3"/>
              </a:rPr>
              <a:t>https://</a:t>
            </a:r>
            <a:r>
              <a:rPr lang="es-CL" dirty="0" smtClean="0">
                <a:hlinkClick r:id="rId3"/>
              </a:rPr>
              <a:t>www.youtube.com/watch?v=5_xcB0-y10E</a:t>
            </a:r>
            <a:endParaRPr lang="es-CL" dirty="0" smtClean="0"/>
          </a:p>
          <a:p>
            <a:r>
              <a:rPr lang="es-ES" dirty="0" err="1"/>
              <a:t>Jan</a:t>
            </a:r>
            <a:r>
              <a:rPr lang="es-ES" dirty="0"/>
              <a:t> </a:t>
            </a:r>
            <a:r>
              <a:rPr lang="es-ES" dirty="0" err="1"/>
              <a:t>Švankmajer</a:t>
            </a:r>
            <a:r>
              <a:rPr lang="es-ES" dirty="0"/>
              <a:t>: Dimensiones del </a:t>
            </a:r>
            <a:r>
              <a:rPr lang="es-ES" dirty="0" smtClean="0"/>
              <a:t>diálogo </a:t>
            </a:r>
            <a:r>
              <a:rPr lang="es-CL" dirty="0">
                <a:hlinkClick r:id="rId4"/>
              </a:rPr>
              <a:t>https://</a:t>
            </a:r>
            <a:r>
              <a:rPr lang="es-CL" dirty="0" smtClean="0">
                <a:hlinkClick r:id="rId4"/>
              </a:rPr>
              <a:t>www.youtube.com/watch?v=PtSkynQheyg</a:t>
            </a:r>
            <a:endParaRPr lang="es-ES" dirty="0"/>
          </a:p>
          <a:p>
            <a:r>
              <a:rPr lang="es-ES" dirty="0" smtClean="0"/>
              <a:t>Cristián </a:t>
            </a:r>
            <a:r>
              <a:rPr lang="es-ES" dirty="0"/>
              <a:t>Jiménez: El tesoro de </a:t>
            </a:r>
            <a:r>
              <a:rPr lang="es-ES" dirty="0" smtClean="0"/>
              <a:t>los caracoles </a:t>
            </a:r>
            <a:r>
              <a:rPr lang="es-CL" dirty="0">
                <a:hlinkClick r:id="rId5"/>
              </a:rPr>
              <a:t>https://</a:t>
            </a:r>
            <a:r>
              <a:rPr lang="es-CL" dirty="0" smtClean="0">
                <a:hlinkClick r:id="rId5"/>
              </a:rPr>
              <a:t>www.youtube.com/watch?v=FOhieo7O8-s</a:t>
            </a:r>
            <a:endParaRPr lang="es-ES" dirty="0"/>
          </a:p>
          <a:p>
            <a:r>
              <a:rPr lang="es-ES" dirty="0" smtClean="0"/>
              <a:t>Albert </a:t>
            </a:r>
            <a:r>
              <a:rPr lang="es-ES" dirty="0" err="1"/>
              <a:t>Lamorisse</a:t>
            </a:r>
            <a:r>
              <a:rPr lang="es-ES" dirty="0"/>
              <a:t>: El globo rojo </a:t>
            </a:r>
            <a:r>
              <a:rPr lang="es-ES" dirty="0" smtClean="0"/>
              <a:t> </a:t>
            </a:r>
            <a:r>
              <a:rPr lang="es-CL" dirty="0">
                <a:hlinkClick r:id="rId6"/>
              </a:rPr>
              <a:t>https://</a:t>
            </a:r>
            <a:r>
              <a:rPr lang="es-CL" dirty="0" smtClean="0">
                <a:hlinkClick r:id="rId6"/>
              </a:rPr>
              <a:t>www.youtube.com/watch?v=RIdhwLG6ucw</a:t>
            </a:r>
            <a:endParaRPr lang="es-CL" dirty="0" smtClean="0"/>
          </a:p>
          <a:p>
            <a:r>
              <a:rPr lang="en-US" dirty="0"/>
              <a:t>Charles Eames&amp; Ray Eames: Power of</a:t>
            </a:r>
            <a:br>
              <a:rPr lang="en-US" dirty="0"/>
            </a:br>
            <a:r>
              <a:rPr lang="en-US" dirty="0" smtClean="0"/>
              <a:t>Ten </a:t>
            </a:r>
            <a:r>
              <a:rPr lang="es-CL" dirty="0" smtClean="0">
                <a:hlinkClick r:id="rId7"/>
              </a:rPr>
              <a:t>https</a:t>
            </a:r>
            <a:r>
              <a:rPr lang="es-CL" dirty="0">
                <a:hlinkClick r:id="rId7"/>
              </a:rPr>
              <a:t>://www.youtube.com/watch?v=pGzP56JZ0r4&amp;t=96s</a:t>
            </a:r>
            <a:r>
              <a:rPr lang="es-ES" dirty="0"/>
              <a:t/>
            </a:r>
            <a:br>
              <a:rPr lang="es-ES" dirty="0"/>
            </a:br>
            <a:r>
              <a:rPr lang="es-ES" dirty="0"/>
              <a:t/>
            </a:r>
            <a:br>
              <a:rPr lang="es-ES" dirty="0"/>
            </a:br>
            <a:endParaRPr lang="es-ES" dirty="0" smtClean="0"/>
          </a:p>
        </p:txBody>
      </p:sp>
    </p:spTree>
    <p:extLst>
      <p:ext uri="{BB962C8B-B14F-4D97-AF65-F5344CB8AC3E}">
        <p14:creationId xmlns:p14="http://schemas.microsoft.com/office/powerpoint/2010/main" val="229903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Términos </a:t>
            </a:r>
            <a:r>
              <a:rPr lang="es-ES" b="1" dirty="0" smtClean="0"/>
              <a:t>básicos y Ejercicios</a:t>
            </a:r>
            <a:r>
              <a:rPr lang="es-ES" dirty="0"/>
              <a:t/>
            </a:r>
            <a:br>
              <a:rPr lang="es-ES" dirty="0"/>
            </a:br>
            <a:endParaRPr lang="es-CL" dirty="0"/>
          </a:p>
        </p:txBody>
      </p:sp>
      <p:sp>
        <p:nvSpPr>
          <p:cNvPr id="3" name="2 Marcador de contenido"/>
          <p:cNvSpPr>
            <a:spLocks noGrp="1"/>
          </p:cNvSpPr>
          <p:nvPr>
            <p:ph sz="quarter" idx="13"/>
          </p:nvPr>
        </p:nvSpPr>
        <p:spPr/>
        <p:txBody>
          <a:bodyPr>
            <a:normAutofit/>
          </a:bodyPr>
          <a:lstStyle/>
          <a:p>
            <a:pPr fontAlgn="base">
              <a:buFont typeface="+mj-lt"/>
              <a:buAutoNum type="arabicPeriod"/>
            </a:pPr>
            <a:r>
              <a:rPr lang="es-ES" dirty="0" smtClean="0"/>
              <a:t>Los siguientes ejercicios debes realizarlos con una cámara o un celular común y corriente. Lee atentamente el concepto y si tienes dudas consulta al correo de tu profesora.</a:t>
            </a:r>
          </a:p>
          <a:p>
            <a:pPr marL="0" indent="0" fontAlgn="base">
              <a:buNone/>
            </a:pPr>
            <a:r>
              <a:rPr lang="es-ES" dirty="0" smtClean="0"/>
              <a:t>Lo primero en una creación audiovisual es comprender conceptos de cine básicos. Esos conceptos básicos son los que se usan también en fotografía, teniendo significados similares.</a:t>
            </a:r>
          </a:p>
          <a:p>
            <a:pPr fontAlgn="base"/>
            <a:r>
              <a:rPr lang="es-ES" u="sng" dirty="0" smtClean="0"/>
              <a:t>Encuadre</a:t>
            </a:r>
            <a:r>
              <a:rPr lang="es-ES" dirty="0"/>
              <a:t>: El encuadre se trata simplemente del resultado de colocar la cámara en una posición determinada. Es la manera de seleccionar lo que aparecerá en </a:t>
            </a:r>
            <a:r>
              <a:rPr lang="es-ES" dirty="0" smtClean="0"/>
              <a:t>pantalla.</a:t>
            </a:r>
            <a:endParaRPr lang="es-ES" dirty="0"/>
          </a:p>
          <a:p>
            <a:pPr fontAlgn="base"/>
            <a:r>
              <a:rPr lang="es-ES" u="sng" dirty="0"/>
              <a:t>Toma</a:t>
            </a:r>
            <a:r>
              <a:rPr lang="es-ES" dirty="0"/>
              <a:t>: A diferencia del encuadre, la toma se refiere a la secuencia de imágenes que inicia con encender la cámara y termina con apagarla. Es simplemente un fragmento o vídeo del cual insertamos en el resultado final.</a:t>
            </a:r>
          </a:p>
          <a:p>
            <a:pPr fontAlgn="base"/>
            <a:r>
              <a:rPr lang="es-ES" u="sng" dirty="0"/>
              <a:t>Plano</a:t>
            </a:r>
            <a:r>
              <a:rPr lang="es-ES" dirty="0"/>
              <a:t>: El plano viene siendo el resultado de la suma entre cuadro y toma. Cada vez que se hace un cambio de encuadre, se dice que es un plano distinto. Podemos definir los planos con cada corte que hay en una película o vídeo.</a:t>
            </a:r>
          </a:p>
          <a:p>
            <a:endParaRPr lang="es-CL" dirty="0"/>
          </a:p>
        </p:txBody>
      </p:sp>
    </p:spTree>
    <p:extLst>
      <p:ext uri="{BB962C8B-B14F-4D97-AF65-F5344CB8AC3E}">
        <p14:creationId xmlns:p14="http://schemas.microsoft.com/office/powerpoint/2010/main" val="255139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Planos, según su significado</a:t>
            </a:r>
            <a:r>
              <a:rPr lang="es-ES" dirty="0"/>
              <a:t/>
            </a:r>
            <a:br>
              <a:rPr lang="es-ES" dirty="0"/>
            </a:br>
            <a:endParaRPr lang="es-CL" dirty="0"/>
          </a:p>
        </p:txBody>
      </p:sp>
      <p:sp>
        <p:nvSpPr>
          <p:cNvPr id="3" name="2 Marcador de contenido"/>
          <p:cNvSpPr>
            <a:spLocks noGrp="1"/>
          </p:cNvSpPr>
          <p:nvPr>
            <p:ph sz="quarter" idx="13"/>
          </p:nvPr>
        </p:nvSpPr>
        <p:spPr/>
        <p:txBody>
          <a:bodyPr/>
          <a:lstStyle/>
          <a:p>
            <a:pPr fontAlgn="base"/>
            <a:r>
              <a:rPr lang="es-ES" u="sng" dirty="0" smtClean="0"/>
              <a:t>Planos </a:t>
            </a:r>
            <a:r>
              <a:rPr lang="es-ES" u="sng" dirty="0"/>
              <a:t>abiertos</a:t>
            </a:r>
            <a:r>
              <a:rPr lang="es-ES" dirty="0"/>
              <a:t>: Los planos abiertos se refieren a los que componen escenas compuestas de tomas con grandes proporciones del set</a:t>
            </a:r>
            <a:r>
              <a:rPr lang="es-ES" dirty="0" smtClean="0"/>
              <a:t>. </a:t>
            </a:r>
            <a:endParaRPr lang="es-ES" dirty="0"/>
          </a:p>
          <a:p>
            <a:pPr fontAlgn="base"/>
            <a:r>
              <a:rPr lang="es-ES" u="sng" dirty="0"/>
              <a:t>Planos medios</a:t>
            </a:r>
            <a:r>
              <a:rPr lang="es-ES" dirty="0"/>
              <a:t>: Los planos medios tienden a contener un poco menos de proporción del escenario y éste se utiliza cuando lo importante son las acciones de los personajes contenidos en las tomas.</a:t>
            </a:r>
          </a:p>
          <a:p>
            <a:pPr fontAlgn="base"/>
            <a:r>
              <a:rPr lang="es-ES" u="sng" dirty="0"/>
              <a:t>Planos cerrados</a:t>
            </a:r>
            <a:r>
              <a:rPr lang="es-ES" dirty="0"/>
              <a:t>: En estos planos, no tiene tanta importancia las acciones de los personajes sino más bien sus gestos, pensamientos, intenciones y emociones. Generalmente no involucran tanto espacio físico.</a:t>
            </a:r>
          </a:p>
          <a:p>
            <a:endParaRPr lang="es-CL" dirty="0"/>
          </a:p>
        </p:txBody>
      </p:sp>
    </p:spTree>
    <p:extLst>
      <p:ext uri="{BB962C8B-B14F-4D97-AF65-F5344CB8AC3E}">
        <p14:creationId xmlns:p14="http://schemas.microsoft.com/office/powerpoint/2010/main" val="11512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7924800" cy="1143000"/>
          </a:xfrm>
        </p:spPr>
        <p:txBody>
          <a:bodyPr/>
          <a:lstStyle/>
          <a:p>
            <a:r>
              <a:rPr lang="es-ES" b="1" dirty="0"/>
              <a:t>Tipos de plano, según la proporción del encuadre y su ángulo</a:t>
            </a:r>
            <a:r>
              <a:rPr lang="es-ES" dirty="0"/>
              <a:t/>
            </a:r>
            <a:br>
              <a:rPr lang="es-ES" dirty="0"/>
            </a:br>
            <a:endParaRPr lang="es-CL" dirty="0"/>
          </a:p>
        </p:txBody>
      </p:sp>
      <p:sp>
        <p:nvSpPr>
          <p:cNvPr id="3" name="2 Marcador de contenido"/>
          <p:cNvSpPr>
            <a:spLocks noGrp="1"/>
          </p:cNvSpPr>
          <p:nvPr>
            <p:ph sz="quarter" idx="13"/>
          </p:nvPr>
        </p:nvSpPr>
        <p:spPr>
          <a:xfrm>
            <a:off x="609600" y="1600200"/>
            <a:ext cx="7924800" cy="4925144"/>
          </a:xfrm>
        </p:spPr>
        <p:txBody>
          <a:bodyPr>
            <a:normAutofit fontScale="92500" lnSpcReduction="20000"/>
          </a:bodyPr>
          <a:lstStyle/>
          <a:p>
            <a:pPr fontAlgn="base"/>
            <a:r>
              <a:rPr lang="es-ES" dirty="0" smtClean="0"/>
              <a:t>Estos </a:t>
            </a:r>
            <a:r>
              <a:rPr lang="es-ES" dirty="0"/>
              <a:t>términos están categorizados según la posición de la cámara en cuanto al encuadre. Dependiendo de si abarcan más proporción que otro, serán catalogados de distinta forma.</a:t>
            </a:r>
          </a:p>
          <a:p>
            <a:pPr fontAlgn="base"/>
            <a:r>
              <a:rPr lang="es-ES" u="sng" dirty="0"/>
              <a:t>Gran plano general</a:t>
            </a:r>
            <a:r>
              <a:rPr lang="es-ES" dirty="0"/>
              <a:t>: Se utiliza cuando el escenario tiene un porcentaje mayor de protagonismo sobre los personajes presentes.</a:t>
            </a:r>
          </a:p>
          <a:p>
            <a:pPr fontAlgn="base"/>
            <a:r>
              <a:rPr lang="es-ES" u="sng" dirty="0"/>
              <a:t>Plano general</a:t>
            </a:r>
            <a:r>
              <a:rPr lang="es-ES" dirty="0"/>
              <a:t>: Abarca a la persona completa, pero el fondo y elementos de alrededor tendrán una relevancia precisa.</a:t>
            </a:r>
          </a:p>
          <a:p>
            <a:pPr fontAlgn="base"/>
            <a:r>
              <a:rPr lang="es-ES" u="sng" dirty="0"/>
              <a:t>Plano entero</a:t>
            </a:r>
            <a:r>
              <a:rPr lang="es-ES" dirty="0"/>
              <a:t>: En este tipo de plano se recogen todas las características del objeto central y no conviene dejar nada por fuera.</a:t>
            </a:r>
          </a:p>
          <a:p>
            <a:pPr fontAlgn="base"/>
            <a:r>
              <a:rPr lang="es-ES" u="sng" dirty="0"/>
              <a:t>Plano americano o tres cuartos</a:t>
            </a:r>
            <a:r>
              <a:rPr lang="es-ES" dirty="0"/>
              <a:t>: Este encuadre cubre desde la cabeza hasta las rodillas. Debe su nombre a que era muy utilizado en las películas de western americanas</a:t>
            </a:r>
          </a:p>
          <a:p>
            <a:pPr fontAlgn="base"/>
            <a:r>
              <a:rPr lang="es-ES" u="sng" dirty="0"/>
              <a:t>Plano medio</a:t>
            </a:r>
            <a:r>
              <a:rPr lang="es-ES" dirty="0"/>
              <a:t>: El plano medio cubre aproximadamente hasta la cintura o hasta las rodillas, si la persona está sentada.</a:t>
            </a:r>
          </a:p>
          <a:p>
            <a:pPr fontAlgn="base"/>
            <a:r>
              <a:rPr lang="es-ES" u="sng" dirty="0"/>
              <a:t>Plano medio corto</a:t>
            </a:r>
            <a:r>
              <a:rPr lang="es-ES" dirty="0"/>
              <a:t>: Ocupa aproximadamente todo el busto de una persona</a:t>
            </a:r>
          </a:p>
          <a:p>
            <a:pPr fontAlgn="base"/>
            <a:r>
              <a:rPr lang="es-ES" u="sng" dirty="0"/>
              <a:t>Primer plano</a:t>
            </a:r>
            <a:r>
              <a:rPr lang="es-ES" dirty="0"/>
              <a:t>: Generalmente nos muestra desde los hombros hasta la cara.</a:t>
            </a:r>
          </a:p>
          <a:p>
            <a:pPr fontAlgn="base"/>
            <a:r>
              <a:rPr lang="es-ES" u="sng" dirty="0"/>
              <a:t>Primerísimo plano</a:t>
            </a:r>
            <a:r>
              <a:rPr lang="es-ES" dirty="0"/>
              <a:t>: Abarca más o menos desde la barbilla hasta el comienzo de la cabeza y a veces hasta la frente.</a:t>
            </a:r>
          </a:p>
          <a:p>
            <a:pPr fontAlgn="base"/>
            <a:r>
              <a:rPr lang="es-ES" u="sng" dirty="0"/>
              <a:t>Plano detalle</a:t>
            </a:r>
            <a:r>
              <a:rPr lang="es-ES" dirty="0"/>
              <a:t>: el plano detalle solo recoge una pequeña porción de algo.</a:t>
            </a:r>
          </a:p>
          <a:p>
            <a:endParaRPr lang="es-CL" dirty="0"/>
          </a:p>
        </p:txBody>
      </p:sp>
    </p:spTree>
    <p:extLst>
      <p:ext uri="{BB962C8B-B14F-4D97-AF65-F5344CB8AC3E}">
        <p14:creationId xmlns:p14="http://schemas.microsoft.com/office/powerpoint/2010/main" val="273089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3"/>
          </p:nvPr>
        </p:nvSpPr>
        <p:spPr/>
        <p:txBody>
          <a:bodyPr/>
          <a:lstStyle/>
          <a:p>
            <a:pPr fontAlgn="base"/>
            <a:r>
              <a:rPr lang="es-ES" dirty="0"/>
              <a:t>Ahora vamos a dar un lista breve de los tipos de plano según los ángulos fotográficos.</a:t>
            </a:r>
          </a:p>
          <a:p>
            <a:pPr fontAlgn="base"/>
            <a:r>
              <a:rPr lang="es-ES" u="sng" dirty="0"/>
              <a:t>Plano cenital</a:t>
            </a:r>
            <a:r>
              <a:rPr lang="es-ES" dirty="0"/>
              <a:t>: Es el ángulo que se toma perpendicular al suelo y ofrece un campo de visión orientado de arriba a abajo.</a:t>
            </a:r>
          </a:p>
          <a:p>
            <a:pPr fontAlgn="base"/>
            <a:r>
              <a:rPr lang="es-ES" u="sng" dirty="0"/>
              <a:t>Plano picado</a:t>
            </a:r>
            <a:r>
              <a:rPr lang="es-ES" dirty="0"/>
              <a:t>: Es un plano que viene de una angulación oblicua, sobre unos 45º, con una posición superior al sujeto.</a:t>
            </a:r>
          </a:p>
          <a:p>
            <a:pPr fontAlgn="base"/>
            <a:r>
              <a:rPr lang="es-ES" u="sng" dirty="0"/>
              <a:t>Plano normal</a:t>
            </a:r>
            <a:r>
              <a:rPr lang="es-ES" dirty="0"/>
              <a:t>: Tanto cámara como el sujeto permanecen en un mismo nivel en relación al suelo.</a:t>
            </a:r>
          </a:p>
          <a:p>
            <a:pPr fontAlgn="base"/>
            <a:r>
              <a:rPr lang="es-ES" u="sng" dirty="0"/>
              <a:t>Plano contrapicado</a:t>
            </a:r>
            <a:r>
              <a:rPr lang="es-ES" dirty="0"/>
              <a:t>: Por oposición al plano picado, es una angulación oblicua inferior de la cámara, la cual se coloca mirando hacia arriba.</a:t>
            </a:r>
          </a:p>
          <a:p>
            <a:pPr fontAlgn="base"/>
            <a:r>
              <a:rPr lang="es-ES" u="sng" dirty="0"/>
              <a:t>Plano nadir</a:t>
            </a:r>
            <a:r>
              <a:rPr lang="es-ES" dirty="0"/>
              <a:t>: La cámara se coloca completamente bajo el sujeto, de manera perpendicular al suelo. Conseguimos una perspectiva central, ya que las líneas tienden hacia el centro de la escena.</a:t>
            </a:r>
          </a:p>
          <a:p>
            <a:endParaRPr lang="es-CL" dirty="0"/>
          </a:p>
        </p:txBody>
      </p:sp>
    </p:spTree>
    <p:extLst>
      <p:ext uri="{BB962C8B-B14F-4D97-AF65-F5344CB8AC3E}">
        <p14:creationId xmlns:p14="http://schemas.microsoft.com/office/powerpoint/2010/main" val="254251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Movimientos de cámara</a:t>
            </a:r>
            <a:r>
              <a:rPr lang="es-ES" dirty="0"/>
              <a:t/>
            </a:r>
            <a:br>
              <a:rPr lang="es-ES" dirty="0"/>
            </a:br>
            <a:endParaRPr lang="es-CL" dirty="0"/>
          </a:p>
        </p:txBody>
      </p:sp>
      <p:sp>
        <p:nvSpPr>
          <p:cNvPr id="3" name="2 Marcador de contenido"/>
          <p:cNvSpPr>
            <a:spLocks noGrp="1"/>
          </p:cNvSpPr>
          <p:nvPr>
            <p:ph sz="quarter" idx="13"/>
          </p:nvPr>
        </p:nvSpPr>
        <p:spPr>
          <a:xfrm>
            <a:off x="609600" y="980728"/>
            <a:ext cx="7924800" cy="5400600"/>
          </a:xfrm>
        </p:spPr>
        <p:txBody>
          <a:bodyPr>
            <a:normAutofit fontScale="85000" lnSpcReduction="10000"/>
          </a:bodyPr>
          <a:lstStyle/>
          <a:p>
            <a:pPr fontAlgn="base"/>
            <a:r>
              <a:rPr lang="es-ES" dirty="0" smtClean="0"/>
              <a:t>Estos </a:t>
            </a:r>
            <a:r>
              <a:rPr lang="es-ES" dirty="0"/>
              <a:t>términos son propiamente de cine y no se pueden trasladar al ente fotográfico, ya que la fotografía es estática. Estos movimientos de cámara involucran una grabación, unas imágenes en secuencia.</a:t>
            </a:r>
          </a:p>
          <a:p>
            <a:pPr fontAlgn="base"/>
            <a:r>
              <a:rPr lang="es-ES" u="sng" dirty="0"/>
              <a:t>Paneo/</a:t>
            </a:r>
            <a:r>
              <a:rPr lang="es-ES" u="sng" dirty="0" err="1"/>
              <a:t>Panning</a:t>
            </a:r>
            <a:r>
              <a:rPr lang="es-ES" dirty="0"/>
              <a:t>: </a:t>
            </a:r>
            <a:r>
              <a:rPr lang="es-ES" dirty="0" smtClean="0"/>
              <a:t>El </a:t>
            </a:r>
            <a:r>
              <a:rPr lang="es-ES" dirty="0"/>
              <a:t>paneo se trata de un movimiento de la cámara sobre su propio eje de izquierda a derecha o de derecha a izquierda. Es útil para seguir al protagonista de un sitio a otro, o para proponerle al espectador la función de los protagonistas con respecto a su contexto físico.</a:t>
            </a:r>
          </a:p>
          <a:p>
            <a:pPr fontAlgn="base"/>
            <a:r>
              <a:rPr lang="es-ES" u="sng" dirty="0" err="1"/>
              <a:t>Tilt</a:t>
            </a:r>
            <a:r>
              <a:rPr lang="es-ES" u="sng" dirty="0"/>
              <a:t> Up/Down</a:t>
            </a:r>
            <a:r>
              <a:rPr lang="es-ES" dirty="0"/>
              <a:t>: El movimiento del</a:t>
            </a:r>
            <a:r>
              <a:rPr lang="es-ES" i="1" dirty="0"/>
              <a:t> </a:t>
            </a:r>
            <a:r>
              <a:rPr lang="es-ES" i="1" dirty="0" err="1"/>
              <a:t>tilt</a:t>
            </a:r>
            <a:r>
              <a:rPr lang="es-ES" dirty="0"/>
              <a:t>, al igual del paneo, consiste en el movimiento de la cámara sobre su propio eje pero va de arriba hacia abajo o de abajo hacia arriba. Generalmente se utiliza para que el espectador pueda ver el atuendo o apariencia completa de un personaje. También puede llegar a proporcionar una expectativa cuando se hace lentamente de abajo hacia arriba, manteniendo al público en suspenso de quién puede ser la persona enfocada.</a:t>
            </a:r>
          </a:p>
          <a:p>
            <a:pPr fontAlgn="base"/>
            <a:r>
              <a:rPr lang="es-ES" u="sng" dirty="0"/>
              <a:t>Travelling</a:t>
            </a:r>
            <a:r>
              <a:rPr lang="es-ES" dirty="0"/>
              <a:t>: El </a:t>
            </a:r>
            <a:r>
              <a:rPr lang="es-ES" i="1" dirty="0"/>
              <a:t>travelling</a:t>
            </a:r>
            <a:r>
              <a:rPr lang="es-ES" dirty="0"/>
              <a:t> se refiere a un movimiento de la cámara que funciona similar a un </a:t>
            </a:r>
            <a:r>
              <a:rPr lang="es-ES" i="1" dirty="0"/>
              <a:t>zoom</a:t>
            </a:r>
            <a:r>
              <a:rPr lang="es-ES" dirty="0"/>
              <a:t>, sin embargo, este se hace por medio de un acercamiento físico en lugar de hacerse mediante el objetivo de la cámara. Se trata de un movimiento de la cámara realizado por medio de un vehículo particular, generalmente se utilizan grúas o </a:t>
            </a:r>
            <a:r>
              <a:rPr lang="es-ES" i="1" dirty="0" err="1"/>
              <a:t>dolly</a:t>
            </a:r>
            <a:r>
              <a:rPr lang="es-ES" dirty="0"/>
              <a:t> en raíles. Sirve particularmente para hacer un seguimiento de los personajes o para fabricar un plano descriptivo de un sitio. La cámara puede alejarse o acercarse físicamente y en línea recta, lo cual le dará al sujeto o elemento del encuadre una esencia específica.</a:t>
            </a:r>
          </a:p>
          <a:p>
            <a:pPr fontAlgn="base"/>
            <a:r>
              <a:rPr lang="es-ES" u="sng" dirty="0"/>
              <a:t>Zoom In/</a:t>
            </a:r>
            <a:r>
              <a:rPr lang="es-ES" u="sng" dirty="0" err="1"/>
              <a:t>Out</a:t>
            </a:r>
            <a:r>
              <a:rPr lang="es-ES" dirty="0"/>
              <a:t>: De todos los términos de cine, este es probablemente el que mayor conocemos. A diferencia del </a:t>
            </a:r>
            <a:r>
              <a:rPr lang="es-ES" i="1" dirty="0"/>
              <a:t>travelling</a:t>
            </a:r>
            <a:r>
              <a:rPr lang="es-ES" dirty="0"/>
              <a:t>, el </a:t>
            </a:r>
            <a:r>
              <a:rPr lang="es-ES" i="1" dirty="0"/>
              <a:t>zoom</a:t>
            </a:r>
            <a:r>
              <a:rPr lang="es-ES" dirty="0"/>
              <a:t> se refiere a un movimiento óptico de la cámara. Es decir, el equipo es el que realiza el acercamiento o alejamiento. Por supuesto, este movimiento es gradual y puede resultar aún más dramático que un movimiento mecánico.</a:t>
            </a:r>
          </a:p>
          <a:p>
            <a:pPr fontAlgn="base"/>
            <a:r>
              <a:rPr lang="es-ES" u="sng" dirty="0"/>
              <a:t>Travelling compensado, Dolly Zoom o efecto vértigo</a:t>
            </a:r>
            <a:r>
              <a:rPr lang="es-ES" dirty="0"/>
              <a:t>: El </a:t>
            </a:r>
            <a:r>
              <a:rPr lang="es-ES" i="1" dirty="0"/>
              <a:t>Dolly Zoom</a:t>
            </a:r>
            <a:r>
              <a:rPr lang="es-ES" dirty="0"/>
              <a:t> es un efecto sumamente impresionante que podemos ver en distintas películas. Se trata de hacer un zoom y un movimiento de cámara al mismo tiempo. Lo más particular de este efecto es que el fondo va cambiando mientras los personajes se mantienen en la misma posición, aparentemente.</a:t>
            </a:r>
          </a:p>
          <a:p>
            <a:endParaRPr lang="es-CL" dirty="0"/>
          </a:p>
        </p:txBody>
      </p:sp>
    </p:spTree>
    <p:extLst>
      <p:ext uri="{BB962C8B-B14F-4D97-AF65-F5344CB8AC3E}">
        <p14:creationId xmlns:p14="http://schemas.microsoft.com/office/powerpoint/2010/main" val="505215730"/>
      </p:ext>
    </p:extLst>
  </p:cSld>
  <p:clrMapOvr>
    <a:masterClrMapping/>
  </p:clrMapOvr>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447</TotalTime>
  <Words>1204</Words>
  <Application>Microsoft Office PowerPoint</Application>
  <PresentationFormat>Presentación en pantalla (4:3)</PresentationFormat>
  <Paragraphs>136</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Horizonte</vt:lpstr>
      <vt:lpstr>Proyecto producción audiovisual </vt:lpstr>
      <vt:lpstr>Estrategia 1   OBSERVAR la siguiente presentación sobre proyectos AUDIOVISUALes, nanometrajes y cortometrajes tomando apuntes y contestando lo solicitado en croquera de asignatura, de manera responsable   ( Enviar al correo de tu profesora la evidencia de tu trabajo hasta el 15 de Mayo)</vt:lpstr>
      <vt:lpstr>nanometraje</vt:lpstr>
      <vt:lpstr>cortometraje</vt:lpstr>
      <vt:lpstr>Términos básicos y Ejercicios </vt:lpstr>
      <vt:lpstr>Planos, según su significado </vt:lpstr>
      <vt:lpstr>Tipos de plano, según la proporción del encuadre y su ángulo </vt:lpstr>
      <vt:lpstr>Presentación de PowerPoint</vt:lpstr>
      <vt:lpstr>Movimientos de cámara </vt:lpstr>
      <vt:lpstr>Selecciona uno de los cortometrajes vistos y completa:</vt:lpstr>
      <vt:lpstr>Analizar videos de producción personal y los nanometrajes y cortometrajes expuestos, completando el siguiente cuadro (Selecciona uno de los vistos) </vt:lpstr>
      <vt:lpstr>¿CÓMO DESARROLLAR UN PROYECTO ARTÍSTICO?</vt:lpstr>
      <vt:lpstr>Presentación de PowerPoint</vt:lpstr>
      <vt:lpstr>Presentación de PowerPoint</vt:lpstr>
      <vt:lpstr>Presentación de PowerPoint</vt:lpstr>
      <vt:lpstr>Conceptos asociados a una producción audiovisual</vt:lpstr>
      <vt:lpstr>La siguiente pregunta quedará para que reflexiones en torno a un proyecto personal de producción audiovisual </vt:lpstr>
      <vt:lpstr>Recuerda enviar las actividades a los correos de tus profesoras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MURALISMO</dc:title>
  <dc:creator>PhComputacion</dc:creator>
  <cp:lastModifiedBy>Daniela Carrillo</cp:lastModifiedBy>
  <cp:revision>34</cp:revision>
  <dcterms:created xsi:type="dcterms:W3CDTF">2020-05-03T21:57:00Z</dcterms:created>
  <dcterms:modified xsi:type="dcterms:W3CDTF">2020-05-05T22:20:51Z</dcterms:modified>
</cp:coreProperties>
</file>