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6" r:id="rId3"/>
    <p:sldId id="264" r:id="rId4"/>
    <p:sldId id="257" r:id="rId5"/>
    <p:sldId id="261" r:id="rId6"/>
    <p:sldId id="262" r:id="rId7"/>
    <p:sldId id="263" r:id="rId8"/>
    <p:sldId id="266" r:id="rId9"/>
    <p:sldId id="265" r:id="rId10"/>
    <p:sldId id="267" r:id="rId11"/>
    <p:sldId id="271" r:id="rId12"/>
    <p:sldId id="268" r:id="rId13"/>
    <p:sldId id="269" r:id="rId14"/>
    <p:sldId id="270" r:id="rId15"/>
    <p:sldId id="273" r:id="rId16"/>
    <p:sldId id="274" r:id="rId17"/>
    <p:sldId id="275" r:id="rId18"/>
    <p:sldId id="260" r:id="rId19"/>
    <p:sldId id="258" r:id="rId20"/>
    <p:sldId id="259"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8A07485-C907-4E4E-9435-E1551B668986}" type="datetimeFigureOut">
              <a:rPr lang="es-CL" smtClean="0"/>
              <a:t>05-05-2020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A07485-C907-4E4E-9435-E1551B668986}" type="datetimeFigureOut">
              <a:rPr lang="es-CL" smtClean="0"/>
              <a:t>05-05-2020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7485-C907-4E4E-9435-E1551B668986}" type="datetimeFigureOut">
              <a:rPr lang="es-CL" smtClean="0"/>
              <a:t>05-05-2020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8A07485-C907-4E4E-9435-E1551B668986}" type="datetimeFigureOut">
              <a:rPr lang="es-CL" smtClean="0"/>
              <a:t>05-05-2020</a:t>
            </a:fld>
            <a:endParaRPr lang="es-C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C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F33F08B-69AA-41FF-8FCA-0CC08BF1C214}"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orialazop@gmail.com" TargetMode="External"/><Relationship Id="rId2" Type="http://schemas.openxmlformats.org/officeDocument/2006/relationships/hyperlink" Target="mailto:profe.danielacarrillo@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rtistasvisualeschilenos.cl/658/w3-article-40221.html" TargetMode="External"/><Relationship Id="rId2" Type="http://schemas.openxmlformats.org/officeDocument/2006/relationships/hyperlink" Target="http://www.artistasvisualeschilenos.cl/658/w3-article-39909.html"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rtistasvisualeschilenos.cl/658/w3-article-3991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RTdxerC53M" TargetMode="External"/><Relationship Id="rId2" Type="http://schemas.openxmlformats.org/officeDocument/2006/relationships/hyperlink" Target="https://www.bbc.com/mundo/noticias-america-latina-46245076" TargetMode="External"/><Relationship Id="rId1" Type="http://schemas.openxmlformats.org/officeDocument/2006/relationships/slideLayout" Target="../slideLayouts/slideLayout2.xml"/><Relationship Id="rId5" Type="http://schemas.openxmlformats.org/officeDocument/2006/relationships/hyperlink" Target="https://www.youtube.com/watch?v=y7SN2AlEgGQ" TargetMode="External"/><Relationship Id="rId4" Type="http://schemas.openxmlformats.org/officeDocument/2006/relationships/hyperlink" Target="https://www.youtube.com/watch?v=270x_RcMYM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ielo.conicyt.cl/scielo.php?script=sci_arttext&amp;pid=S0719-15292018000200164" TargetMode="External"/><Relationship Id="rId2" Type="http://schemas.openxmlformats.org/officeDocument/2006/relationships/hyperlink" Target="https://sites.google.com/site/519muralismo/-que-es-un-mural/historia-de-la-pintura-mural" TargetMode="External"/><Relationship Id="rId1" Type="http://schemas.openxmlformats.org/officeDocument/2006/relationships/slideLayout" Target="../slideLayouts/slideLayout2.xml"/><Relationship Id="rId6" Type="http://schemas.openxmlformats.org/officeDocument/2006/relationships/hyperlink" Target="mailto:glorialazop@gmail.com" TargetMode="External"/><Relationship Id="rId5" Type="http://schemas.openxmlformats.org/officeDocument/2006/relationships/hyperlink" Target="mailto:profe.danielacarrillo@gmail.com" TargetMode="External"/><Relationship Id="rId4" Type="http://schemas.openxmlformats.org/officeDocument/2006/relationships/hyperlink" Target="https://www.profesorenlinea.cl/artes/muralismo.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Profesora Gloria Lazo</a:t>
            </a:r>
          </a:p>
          <a:p>
            <a:r>
              <a:rPr lang="es-ES" dirty="0" smtClean="0"/>
              <a:t>Profesora Daniela </a:t>
            </a:r>
          </a:p>
          <a:p>
            <a:r>
              <a:rPr lang="es-ES" dirty="0" smtClean="0"/>
              <a:t>IV Medio A-B</a:t>
            </a:r>
            <a:endParaRPr lang="es-CL" dirty="0"/>
          </a:p>
        </p:txBody>
      </p:sp>
      <p:sp>
        <p:nvSpPr>
          <p:cNvPr id="2" name="1 Título"/>
          <p:cNvSpPr>
            <a:spLocks noGrp="1"/>
          </p:cNvSpPr>
          <p:nvPr>
            <p:ph type="ctrTitle"/>
          </p:nvPr>
        </p:nvSpPr>
        <p:spPr/>
        <p:txBody>
          <a:bodyPr/>
          <a:lstStyle/>
          <a:p>
            <a:r>
              <a:rPr lang="es-ES" sz="6600" dirty="0" smtClean="0"/>
              <a:t>EL MURALISMO</a:t>
            </a:r>
            <a:endParaRPr lang="es-CL" sz="6600" dirty="0"/>
          </a:p>
        </p:txBody>
      </p:sp>
      <p:sp>
        <p:nvSpPr>
          <p:cNvPr id="4" name="3 CuadroTexto"/>
          <p:cNvSpPr txBox="1"/>
          <p:nvPr/>
        </p:nvSpPr>
        <p:spPr>
          <a:xfrm>
            <a:off x="611560" y="6164868"/>
            <a:ext cx="8280920" cy="523220"/>
          </a:xfrm>
          <a:prstGeom prst="rect">
            <a:avLst/>
          </a:prstGeom>
          <a:solidFill>
            <a:schemeClr val="accent3">
              <a:lumMod val="40000"/>
              <a:lumOff val="60000"/>
            </a:schemeClr>
          </a:solidFill>
        </p:spPr>
        <p:txBody>
          <a:bodyPr wrap="square" rtlCol="0">
            <a:spAutoFit/>
          </a:bodyPr>
          <a:lstStyle/>
          <a:p>
            <a:pPr algn="ctr"/>
            <a:r>
              <a:rPr lang="es-CL" sz="1400" b="1" dirty="0"/>
              <a:t>Si tienes alguna duda con las actividades, comunícate con la profesora al siguiente mail:</a:t>
            </a:r>
          </a:p>
          <a:p>
            <a:pPr algn="ctr"/>
            <a:r>
              <a:rPr lang="es-CL" sz="1400" u="sng" dirty="0" smtClean="0">
                <a:hlinkClick r:id="rId2"/>
              </a:rPr>
              <a:t>profe.danielacarrillo@gmail.com</a:t>
            </a:r>
            <a:r>
              <a:rPr lang="es-CL" sz="1400" u="sng" dirty="0" smtClean="0"/>
              <a:t> </a:t>
            </a:r>
            <a:r>
              <a:rPr lang="es-CL" sz="1400" u="sng" dirty="0">
                <a:solidFill>
                  <a:prstClr val="black"/>
                </a:solidFill>
              </a:rPr>
              <a:t>o </a:t>
            </a:r>
            <a:r>
              <a:rPr lang="es-CL" sz="1400" u="sng" dirty="0">
                <a:solidFill>
                  <a:prstClr val="black"/>
                </a:solidFill>
                <a:hlinkClick r:id="rId3"/>
              </a:rPr>
              <a:t>glorialazop@gmail.com</a:t>
            </a:r>
            <a:r>
              <a:rPr lang="es-CL" sz="1400" u="sng" dirty="0">
                <a:solidFill>
                  <a:prstClr val="black"/>
                </a:solidFill>
              </a:rPr>
              <a:t> </a:t>
            </a:r>
            <a:endParaRPr lang="es-CL" sz="1400" dirty="0">
              <a:solidFill>
                <a:prstClr val="black"/>
              </a:solidFill>
            </a:endParaRPr>
          </a:p>
        </p:txBody>
      </p:sp>
    </p:spTree>
    <p:extLst>
      <p:ext uri="{BB962C8B-B14F-4D97-AF65-F5344CB8AC3E}">
        <p14:creationId xmlns:p14="http://schemas.microsoft.com/office/powerpoint/2010/main" val="248123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188640"/>
            <a:ext cx="7924800" cy="5526360"/>
          </a:xfrm>
        </p:spPr>
        <p:txBody>
          <a:bodyPr/>
          <a:lstStyle/>
          <a:p>
            <a:r>
              <a:rPr lang="es-ES" dirty="0"/>
              <a:t>Miguel Ángel, El Juicio Final, Capilla Sixtina, Vaticano</a:t>
            </a:r>
            <a:endParaRPr lang="es-CL" dirty="0"/>
          </a:p>
        </p:txBody>
      </p:sp>
      <p:pic>
        <p:nvPicPr>
          <p:cNvPr id="6146" name="Picture 2" descr="Vaticano. El Juicio Final (Capilla Sixtina) | El Juicio Fina…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31692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8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260648"/>
            <a:ext cx="7924800" cy="5454352"/>
          </a:xfrm>
        </p:spPr>
        <p:txBody>
          <a:bodyPr/>
          <a:lstStyle/>
          <a:p>
            <a:r>
              <a:rPr lang="es-ES" dirty="0"/>
              <a:t>Rafael </a:t>
            </a:r>
            <a:r>
              <a:rPr lang="es-ES" dirty="0" err="1"/>
              <a:t>Sanzio</a:t>
            </a:r>
            <a:r>
              <a:rPr lang="es-ES" dirty="0"/>
              <a:t>, Escuela de Atenas,  Palacio Apostólico, Vaticano.</a:t>
            </a:r>
          </a:p>
          <a:p>
            <a:endParaRPr lang="es-CL" dirty="0"/>
          </a:p>
        </p:txBody>
      </p:sp>
      <p:pic>
        <p:nvPicPr>
          <p:cNvPr id="10242" name="Picture 2" descr="La escuela de Atenas” de Rafael Sanzio | Sur Astronóm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508019"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1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188640"/>
            <a:ext cx="7924800" cy="5526360"/>
          </a:xfrm>
        </p:spPr>
        <p:txBody>
          <a:bodyPr/>
          <a:lstStyle/>
          <a:p>
            <a:r>
              <a:rPr lang="es-ES" dirty="0" err="1"/>
              <a:t>Giotto</a:t>
            </a:r>
            <a:r>
              <a:rPr lang="es-ES" dirty="0"/>
              <a:t>, Lamentación sobre Cristo Muerto, Capilla de los </a:t>
            </a:r>
            <a:r>
              <a:rPr lang="es-ES" dirty="0" err="1"/>
              <a:t>Scrovegni</a:t>
            </a:r>
            <a:r>
              <a:rPr lang="es-ES" dirty="0"/>
              <a:t>,</a:t>
            </a:r>
          </a:p>
          <a:p>
            <a:endParaRPr lang="es-CL" dirty="0"/>
          </a:p>
        </p:txBody>
      </p:sp>
      <p:pic>
        <p:nvPicPr>
          <p:cNvPr id="7170" name="Picture 2" descr="Lamentación sobre Cristo muerto (Giotto) - Wikipedia,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6460846" cy="597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4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188640"/>
            <a:ext cx="7924800" cy="5526360"/>
          </a:xfrm>
        </p:spPr>
        <p:txBody>
          <a:bodyPr/>
          <a:lstStyle/>
          <a:p>
            <a:r>
              <a:rPr lang="es-ES" dirty="0"/>
              <a:t>Andrea </a:t>
            </a:r>
            <a:r>
              <a:rPr lang="es-ES" dirty="0" err="1"/>
              <a:t>Mantegna</a:t>
            </a:r>
            <a:r>
              <a:rPr lang="es-ES" dirty="0"/>
              <a:t>, Cámara de los Esposos, 1465-1474.</a:t>
            </a:r>
          </a:p>
          <a:p>
            <a:endParaRPr lang="es-CL" dirty="0"/>
          </a:p>
        </p:txBody>
      </p:sp>
      <p:pic>
        <p:nvPicPr>
          <p:cNvPr id="8194" name="Picture 2" descr="Cámara de los esposos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40335"/>
            <a:ext cx="762429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02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260648"/>
            <a:ext cx="7924800" cy="5454352"/>
          </a:xfrm>
        </p:spPr>
        <p:txBody>
          <a:bodyPr/>
          <a:lstStyle/>
          <a:p>
            <a:r>
              <a:rPr lang="es-ES" dirty="0"/>
              <a:t>Diego Rivera, La Historia de México, Palacio Nacional, 1929-1935.</a:t>
            </a:r>
          </a:p>
          <a:p>
            <a:endParaRPr lang="es-CL" dirty="0"/>
          </a:p>
        </p:txBody>
      </p:sp>
      <p:pic>
        <p:nvPicPr>
          <p:cNvPr id="9218" name="Picture 2" descr="Diego Rivera - Mural Mexicano historia de mexico- forma de enseña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01" y="692696"/>
            <a:ext cx="8945824" cy="596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04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332656"/>
            <a:ext cx="7924800" cy="4114800"/>
          </a:xfrm>
        </p:spPr>
        <p:txBody>
          <a:bodyPr/>
          <a:lstStyle/>
          <a:p>
            <a:r>
              <a:rPr lang="es-ES" dirty="0"/>
              <a:t>En Chile, </a:t>
            </a:r>
            <a:r>
              <a:rPr lang="es-ES" u="sng" dirty="0">
                <a:hlinkClick r:id="rId2"/>
              </a:rPr>
              <a:t>Laureano Guevara</a:t>
            </a:r>
            <a:r>
              <a:rPr lang="es-ES" dirty="0"/>
              <a:t> viajó a Europa en 1924 para estudiar pintura al fresco, siendo más adelante profesor de esta técnica. </a:t>
            </a:r>
            <a:r>
              <a:rPr lang="es-ES" u="sng" dirty="0">
                <a:hlinkClick r:id="rId3"/>
              </a:rPr>
              <a:t>Gregorio de la Fuente</a:t>
            </a:r>
            <a:r>
              <a:rPr lang="es-ES" dirty="0"/>
              <a:t>, quien fue alumno de Guevara, realizó en 1943 </a:t>
            </a:r>
            <a:r>
              <a:rPr lang="es-ES" i="1" dirty="0"/>
              <a:t>Historia de Concepción</a:t>
            </a:r>
            <a:r>
              <a:rPr lang="es-ES" dirty="0"/>
              <a:t> en la Estación ferroviaria de esa ciudad. </a:t>
            </a:r>
            <a:endParaRPr lang="es-CL" dirty="0"/>
          </a:p>
        </p:txBody>
      </p:sp>
      <p:pic>
        <p:nvPicPr>
          <p:cNvPr id="1026" name="Picture 2" descr="Mural Historia de Concepción pasó a llevar el nombre de su au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72816"/>
            <a:ext cx="7304116" cy="434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9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83568" y="404664"/>
            <a:ext cx="7924800" cy="4114800"/>
          </a:xfrm>
        </p:spPr>
        <p:txBody>
          <a:bodyPr/>
          <a:lstStyle/>
          <a:p>
            <a:r>
              <a:rPr lang="es-ES" dirty="0"/>
              <a:t>Por su parte, David Alfaro Siqueiros, en su estadía en el país, creó en Chillán el mural </a:t>
            </a:r>
            <a:r>
              <a:rPr lang="es-ES" i="1" dirty="0"/>
              <a:t>Muerte al invasor</a:t>
            </a:r>
            <a:r>
              <a:rPr lang="es-ES" dirty="0"/>
              <a:t> (1942) en la Escuela República de México. </a:t>
            </a:r>
            <a:endParaRPr lang="es-CL" dirty="0"/>
          </a:p>
        </p:txBody>
      </p:sp>
      <p:pic>
        <p:nvPicPr>
          <p:cNvPr id="2050" name="Picture 2" descr="MURALES DE DAVID ALFARO SIQUEIROS Y XAVIER GUERRERO (MH) de Biobí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822969" cy="453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5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332656"/>
            <a:ext cx="7924800" cy="4114800"/>
          </a:xfrm>
        </p:spPr>
        <p:txBody>
          <a:bodyPr/>
          <a:lstStyle/>
          <a:p>
            <a:r>
              <a:rPr lang="es-ES" dirty="0"/>
              <a:t>El muralismo callejero emerge en el país como propaganda política en 1963, cobrando relevancia en la Unidad Popular. En este contexto </a:t>
            </a:r>
            <a:r>
              <a:rPr lang="es-ES" u="sng" dirty="0">
                <a:hlinkClick r:id="rId2"/>
              </a:rPr>
              <a:t>Roberto </a:t>
            </a:r>
            <a:r>
              <a:rPr lang="es-ES" u="sng" dirty="0" err="1">
                <a:hlinkClick r:id="rId2"/>
              </a:rPr>
              <a:t>Matta</a:t>
            </a:r>
            <a:r>
              <a:rPr lang="es-ES" dirty="0"/>
              <a:t> y la Brigada Ramona Parra pintan </a:t>
            </a:r>
            <a:r>
              <a:rPr lang="es-ES" i="1" dirty="0"/>
              <a:t>El primer gol del pueblo chileno</a:t>
            </a:r>
            <a:r>
              <a:rPr lang="es-ES" dirty="0"/>
              <a:t> (1971), en la piscina municipal de la comuna de La Granja. Actualmente, en el muralismo callejero, el cual incluye los </a:t>
            </a:r>
            <a:r>
              <a:rPr lang="es-ES" dirty="0" err="1"/>
              <a:t>graffitis</a:t>
            </a:r>
            <a:r>
              <a:rPr lang="es-ES" dirty="0"/>
              <a:t> (que llegan a nuestro país en la década de 1990), se utilizan, principalmente, pintura en aerosol  y pinturas industriales para albañilería.</a:t>
            </a:r>
            <a:endParaRPr lang="es-CL" dirty="0"/>
          </a:p>
          <a:p>
            <a:endParaRPr lang="es-CL" dirty="0"/>
          </a:p>
        </p:txBody>
      </p:sp>
      <p:pic>
        <p:nvPicPr>
          <p:cNvPr id="3074" name="Picture 2" descr="El primer gol del pueblo chileno. Mural de 24 x 5 metros, pintad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988840"/>
            <a:ext cx="624069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2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332656"/>
            <a:ext cx="7488832" cy="6186309"/>
          </a:xfrm>
          <a:prstGeom prst="rect">
            <a:avLst/>
          </a:prstGeom>
        </p:spPr>
        <p:txBody>
          <a:bodyPr wrap="square">
            <a:spAutoFit/>
          </a:bodyPr>
          <a:lstStyle/>
          <a:p>
            <a:r>
              <a:rPr lang="es-ES" dirty="0"/>
              <a:t>El ser humano ha pintado y grabado sobre los muros desde épocas prehistóricas (</a:t>
            </a:r>
            <a:r>
              <a:rPr lang="es-ES" dirty="0" err="1"/>
              <a:t>Gubern</a:t>
            </a:r>
            <a:r>
              <a:rPr lang="es-ES" dirty="0"/>
              <a:t>, 1999). Escribir los muros con reclamos políticos es un hecho de origen ancestral que se puede rastrear en los muros romanos con la sátira popular contra el poder (</a:t>
            </a:r>
            <a:r>
              <a:rPr lang="es-ES" dirty="0" err="1"/>
              <a:t>Kozak</a:t>
            </a:r>
            <a:r>
              <a:rPr lang="es-ES" dirty="0"/>
              <a:t>, 2004). Los muros fueron siempre escenario de comunicación en el espacio público.</a:t>
            </a:r>
            <a:endParaRPr lang="es-CL" dirty="0"/>
          </a:p>
          <a:p>
            <a:r>
              <a:rPr lang="es-ES" dirty="0"/>
              <a:t>En la actualidad, el arte mural ha evolucionado mucho. Sobre todo, en el tipo de historias que cuentan más reivindicativas, más sociales, más callejeras … Sin duda, el arte nunca morirá y mucho menos los murales. Son pinturas mucho más fáciles de observar, ya que la mayoría ahora pueden verse en el exterior de las </a:t>
            </a:r>
            <a:r>
              <a:rPr lang="es-ES" b="1" dirty="0"/>
              <a:t>fachadas</a:t>
            </a:r>
            <a:r>
              <a:rPr lang="es-ES" dirty="0"/>
              <a:t> y muros de las ciudades.</a:t>
            </a:r>
          </a:p>
          <a:p>
            <a:endParaRPr lang="es-ES" dirty="0" smtClean="0"/>
          </a:p>
          <a:p>
            <a:r>
              <a:rPr lang="es-ES" dirty="0" smtClean="0"/>
              <a:t>El </a:t>
            </a:r>
            <a:r>
              <a:rPr lang="es-ES" b="1" dirty="0" smtClean="0"/>
              <a:t>Muralismo Mexicano es un estilo artístico uy particular.  E</a:t>
            </a:r>
            <a:r>
              <a:rPr lang="es-ES" dirty="0" smtClean="0"/>
              <a:t>s un movimiento de carácter indigenista, que surge tras la </a:t>
            </a:r>
            <a:r>
              <a:rPr lang="es-ES" dirty="0" smtClean="0">
                <a:hlinkClick r:id="rId2"/>
              </a:rPr>
              <a:t>Revolución Mexicana </a:t>
            </a:r>
            <a:r>
              <a:rPr lang="es-ES" dirty="0" smtClean="0"/>
              <a:t>de 1910 de acuerdo con un programa destinado a socializar el arte, y que rechaza la pintura tradicional de caballete, así como cualquier otra obra procedente de los círculos intelectuales.</a:t>
            </a:r>
            <a:endParaRPr lang="es-CL" dirty="0" smtClean="0"/>
          </a:p>
          <a:p>
            <a:r>
              <a:rPr lang="es-ES" b="1" dirty="0" smtClean="0"/>
              <a:t>El Muralismo Mexicano es uno de los géneros artísticos más distintivos de América Latina.</a:t>
            </a:r>
            <a:r>
              <a:rPr lang="es-ES" dirty="0" smtClean="0"/>
              <a:t> </a:t>
            </a:r>
          </a:p>
          <a:p>
            <a:r>
              <a:rPr lang="es-ES" dirty="0" smtClean="0"/>
              <a:t>Observa el siguiente video:  </a:t>
            </a:r>
          </a:p>
          <a:p>
            <a:endParaRPr lang="es-ES" dirty="0" smtClean="0"/>
          </a:p>
          <a:p>
            <a:r>
              <a:rPr lang="es-ES" dirty="0" smtClean="0"/>
              <a:t>Imágenes históricas del muralismo : </a:t>
            </a:r>
            <a:r>
              <a:rPr lang="es-CL" dirty="0" smtClean="0">
                <a:hlinkClick r:id="rId3"/>
              </a:rPr>
              <a:t>https://www.youtube.com/watch?v=rRTdxerC53M</a:t>
            </a:r>
            <a:endParaRPr lang="es-ES" dirty="0" smtClean="0"/>
          </a:p>
          <a:p>
            <a:r>
              <a:rPr lang="es-ES" dirty="0" smtClean="0"/>
              <a:t>Origen muralismo en México: </a:t>
            </a:r>
            <a:r>
              <a:rPr lang="es-CL" dirty="0" smtClean="0">
                <a:hlinkClick r:id="rId4"/>
              </a:rPr>
              <a:t>https://www.youtube.com/watch?v=270x_RcMYMA</a:t>
            </a:r>
            <a:endParaRPr lang="es-CL" dirty="0" smtClean="0"/>
          </a:p>
          <a:p>
            <a:r>
              <a:rPr lang="es-ES" dirty="0" smtClean="0"/>
              <a:t>Muralismo Chileno : </a:t>
            </a:r>
            <a:r>
              <a:rPr lang="es-CL" dirty="0" smtClean="0">
                <a:hlinkClick r:id="rId5"/>
              </a:rPr>
              <a:t>https://www.youtube.com/watch?v=y7SN2AlEgGQ</a:t>
            </a:r>
            <a:endParaRPr lang="es-CL" dirty="0"/>
          </a:p>
        </p:txBody>
      </p:sp>
    </p:spTree>
    <p:extLst>
      <p:ext uri="{BB962C8B-B14F-4D97-AF65-F5344CB8AC3E}">
        <p14:creationId xmlns:p14="http://schemas.microsoft.com/office/powerpoint/2010/main" val="1107965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96752"/>
            <a:ext cx="7924800" cy="1143000"/>
          </a:xfrm>
        </p:spPr>
        <p:txBody>
          <a:bodyPr/>
          <a:lstStyle/>
          <a:p>
            <a:r>
              <a:rPr lang="es-ES" sz="2400" dirty="0" smtClean="0"/>
              <a:t>Estrategia 2:</a:t>
            </a:r>
            <a:br>
              <a:rPr lang="es-ES" sz="2400" dirty="0" smtClean="0"/>
            </a:br>
            <a:r>
              <a:rPr lang="es-ES" sz="2400" dirty="0" smtClean="0"/>
              <a:t>Reflexionar en torno a la pintura mural, contestando las siguientes peguntas en tu croquera con autonomía</a:t>
            </a:r>
            <a:br>
              <a:rPr lang="es-ES" sz="2400" dirty="0" smtClean="0"/>
            </a:br>
            <a:endParaRPr lang="es-CL" sz="2400" dirty="0"/>
          </a:p>
        </p:txBody>
      </p:sp>
      <p:sp>
        <p:nvSpPr>
          <p:cNvPr id="3" name="2 Marcador de contenido"/>
          <p:cNvSpPr>
            <a:spLocks noGrp="1"/>
          </p:cNvSpPr>
          <p:nvPr>
            <p:ph sz="quarter" idx="13"/>
          </p:nvPr>
        </p:nvSpPr>
        <p:spPr>
          <a:xfrm>
            <a:off x="539552" y="2060848"/>
            <a:ext cx="7924800" cy="3456384"/>
          </a:xfrm>
        </p:spPr>
        <p:txBody>
          <a:bodyPr>
            <a:normAutofit fontScale="70000" lnSpcReduction="20000"/>
          </a:bodyPr>
          <a:lstStyle/>
          <a:p>
            <a:pPr marL="0" indent="0">
              <a:buNone/>
            </a:pPr>
            <a:r>
              <a:rPr lang="es-ES" sz="2200" dirty="0" smtClean="0"/>
              <a:t>1.¿Por qué crees tú que el hombre de la Prehistoria comenzó a dibujar y pintar las paredes?</a:t>
            </a:r>
          </a:p>
          <a:p>
            <a:pPr marL="0" indent="0">
              <a:buNone/>
            </a:pPr>
            <a:r>
              <a:rPr lang="es-ES" sz="2200" dirty="0" smtClean="0"/>
              <a:t>2. ¿Cuál es la razón de que el estilo artístico del muralismo, se ha mantenido por toda la historia de la humanidad hasta nuestros días?</a:t>
            </a:r>
          </a:p>
          <a:p>
            <a:pPr marL="0" indent="0">
              <a:buNone/>
            </a:pPr>
            <a:r>
              <a:rPr lang="es-ES" sz="2200" dirty="0" smtClean="0"/>
              <a:t>3. ¿Por qué razón en el muralismo chileno, se necesitaban diferentes personas para diversas tareas de un mural?</a:t>
            </a:r>
          </a:p>
          <a:p>
            <a:pPr marL="0" indent="0">
              <a:buNone/>
            </a:pPr>
            <a:r>
              <a:rPr lang="es-ES" sz="2200" dirty="0" smtClean="0"/>
              <a:t>4. ¿Qué </a:t>
            </a:r>
            <a:r>
              <a:rPr lang="es-ES" sz="2200" dirty="0"/>
              <a:t>es una metáfora Visual</a:t>
            </a:r>
            <a:r>
              <a:rPr lang="es-ES" sz="2200" dirty="0" smtClean="0"/>
              <a:t>?</a:t>
            </a:r>
          </a:p>
          <a:p>
            <a:pPr marL="0" indent="0">
              <a:buNone/>
            </a:pPr>
            <a:r>
              <a:rPr lang="es-ES" sz="2200" dirty="0" smtClean="0"/>
              <a:t>5. Realiza 3 ideas diferentes (sólo en boceto) para una pintura mural en Instituto, considerando los siguientes criterios</a:t>
            </a:r>
          </a:p>
          <a:p>
            <a:pPr>
              <a:buAutoNum type="alphaLcPeriod"/>
            </a:pPr>
            <a:r>
              <a:rPr lang="es-ES" sz="2200" dirty="0" smtClean="0"/>
              <a:t>Idea principal (qué mensaje quiero entregar)</a:t>
            </a:r>
          </a:p>
          <a:p>
            <a:pPr>
              <a:buAutoNum type="alphaLcPeriod"/>
            </a:pPr>
            <a:r>
              <a:rPr lang="es-ES" sz="2200" dirty="0" smtClean="0"/>
              <a:t>Elementos que me ayudarán a concretar la idea (imágenes, personajes, animales, objetos, </a:t>
            </a:r>
            <a:r>
              <a:rPr lang="es-ES" sz="2200" dirty="0" err="1" smtClean="0"/>
              <a:t>etc</a:t>
            </a:r>
            <a:r>
              <a:rPr lang="es-ES" sz="2200" dirty="0" smtClean="0"/>
              <a:t>)</a:t>
            </a:r>
          </a:p>
          <a:p>
            <a:pPr>
              <a:buAutoNum type="alphaLcPeriod"/>
            </a:pPr>
            <a:r>
              <a:rPr lang="es-ES" sz="2200" dirty="0" smtClean="0"/>
              <a:t>Incluiré texto, frases ideas escritas</a:t>
            </a:r>
            <a:endParaRPr lang="es-ES" sz="2200" dirty="0"/>
          </a:p>
          <a:p>
            <a:endParaRPr lang="es-CL" dirty="0"/>
          </a:p>
        </p:txBody>
      </p:sp>
      <p:sp>
        <p:nvSpPr>
          <p:cNvPr id="4" name="3 Rectángulo"/>
          <p:cNvSpPr/>
          <p:nvPr/>
        </p:nvSpPr>
        <p:spPr>
          <a:xfrm>
            <a:off x="2252286" y="6021288"/>
            <a:ext cx="4572000" cy="646331"/>
          </a:xfrm>
          <a:prstGeom prst="rect">
            <a:avLst/>
          </a:prstGeom>
        </p:spPr>
        <p:txBody>
          <a:bodyPr>
            <a:spAutoFit/>
          </a:bodyPr>
          <a:lstStyle/>
          <a:p>
            <a:r>
              <a:rPr lang="es-CL" dirty="0"/>
              <a:t>( Enviar al correo de tu profesora la evidencia de tu trabajo hasta el 15 de Mayo)</a:t>
            </a:r>
          </a:p>
        </p:txBody>
      </p:sp>
    </p:spTree>
    <p:extLst>
      <p:ext uri="{BB962C8B-B14F-4D97-AF65-F5344CB8AC3E}">
        <p14:creationId xmlns:p14="http://schemas.microsoft.com/office/powerpoint/2010/main" val="4180538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861048"/>
            <a:ext cx="7924800" cy="1143000"/>
          </a:xfrm>
        </p:spPr>
        <p:txBody>
          <a:bodyPr/>
          <a:lstStyle/>
          <a:p>
            <a:pPr lvl="0"/>
            <a:r>
              <a:rPr lang="es-CL" sz="2800" b="1" dirty="0" smtClean="0"/>
              <a:t>Estrategia 1 </a:t>
            </a:r>
            <a:br>
              <a:rPr lang="es-CL" sz="2800" b="1" dirty="0" smtClean="0"/>
            </a:br>
            <a:r>
              <a:rPr lang="es-CL" sz="2800" b="1" dirty="0"/>
              <a:t/>
            </a:r>
            <a:br>
              <a:rPr lang="es-CL" sz="2800" b="1" dirty="0"/>
            </a:br>
            <a:r>
              <a:rPr lang="es-CL" sz="2800" b="1" dirty="0" smtClean="0"/>
              <a:t>OBSERVAR</a:t>
            </a:r>
            <a:r>
              <a:rPr lang="es-CL" sz="2800" dirty="0" smtClean="0"/>
              <a:t> la siguiente presentación sobre el muralismo, su origen y desarrollo, </a:t>
            </a:r>
            <a:r>
              <a:rPr lang="es-CL" sz="2800" dirty="0"/>
              <a:t>tomando apuntes de sus principales </a:t>
            </a:r>
            <a:r>
              <a:rPr lang="es-CL" sz="2800" dirty="0" smtClean="0"/>
              <a:t>características en </a:t>
            </a:r>
            <a:r>
              <a:rPr lang="es-CL" sz="2800" dirty="0"/>
              <a:t>croquera de asignatura, de manera responsable </a:t>
            </a:r>
            <a:r>
              <a:rPr lang="es-CL" sz="2800" dirty="0" smtClean="0"/>
              <a:t/>
            </a:r>
            <a:br>
              <a:rPr lang="es-CL" sz="2800" dirty="0" smtClean="0"/>
            </a:br>
            <a:r>
              <a:rPr lang="es-CL" sz="2800" dirty="0"/>
              <a:t/>
            </a:r>
            <a:br>
              <a:rPr lang="es-CL" sz="2800" dirty="0"/>
            </a:br>
            <a:r>
              <a:rPr lang="es-CL" sz="2800" dirty="0"/>
              <a:t>( Enviar al correo de tu profesora la evidencia de tu trabajo hasta el 15 de Mayo)</a:t>
            </a:r>
            <a:br>
              <a:rPr lang="es-CL" sz="2800" dirty="0"/>
            </a:br>
            <a:endParaRPr lang="es-CL" dirty="0"/>
          </a:p>
        </p:txBody>
      </p:sp>
    </p:spTree>
    <p:extLst>
      <p:ext uri="{BB962C8B-B14F-4D97-AF65-F5344CB8AC3E}">
        <p14:creationId xmlns:p14="http://schemas.microsoft.com/office/powerpoint/2010/main" val="347138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Recuerda enviar las actividades a los correos de tus profesoras</a:t>
            </a:r>
            <a:endParaRPr lang="es-CL" dirty="0"/>
          </a:p>
        </p:txBody>
      </p:sp>
      <p:sp>
        <p:nvSpPr>
          <p:cNvPr id="3" name="2 Marcador de contenido"/>
          <p:cNvSpPr>
            <a:spLocks noGrp="1"/>
          </p:cNvSpPr>
          <p:nvPr>
            <p:ph sz="quarter" idx="13"/>
          </p:nvPr>
        </p:nvSpPr>
        <p:spPr>
          <a:xfrm>
            <a:off x="609600" y="4005064"/>
            <a:ext cx="7924800" cy="1709936"/>
          </a:xfrm>
        </p:spPr>
        <p:txBody>
          <a:bodyPr/>
          <a:lstStyle/>
          <a:p>
            <a:r>
              <a:rPr lang="es-CL" dirty="0">
                <a:hlinkClick r:id="rId2"/>
              </a:rPr>
              <a:t>https://sites.google.com/site/519muralismo/-</a:t>
            </a:r>
            <a:r>
              <a:rPr lang="es-CL" dirty="0" smtClean="0">
                <a:hlinkClick r:id="rId2"/>
              </a:rPr>
              <a:t>que-es-un-mural/historia-de-la-pintura-mural</a:t>
            </a:r>
            <a:endParaRPr lang="es-CL" dirty="0" smtClean="0"/>
          </a:p>
          <a:p>
            <a:r>
              <a:rPr lang="es-CL" dirty="0">
                <a:hlinkClick r:id="rId3"/>
              </a:rPr>
              <a:t>https://</a:t>
            </a:r>
            <a:r>
              <a:rPr lang="es-CL" dirty="0" smtClean="0">
                <a:hlinkClick r:id="rId3"/>
              </a:rPr>
              <a:t>scielo.conicyt.cl/scielo.php?script=sci_arttext&amp;pid=S0719-15292018000200164</a:t>
            </a:r>
            <a:endParaRPr lang="es-CL" dirty="0" smtClean="0"/>
          </a:p>
          <a:p>
            <a:r>
              <a:rPr lang="es-CL" dirty="0">
                <a:hlinkClick r:id="rId4"/>
              </a:rPr>
              <a:t>https://www.profesorenlinea.cl/artes/muralismo.htm</a:t>
            </a:r>
            <a:endParaRPr lang="es-CL" dirty="0"/>
          </a:p>
        </p:txBody>
      </p:sp>
      <p:sp>
        <p:nvSpPr>
          <p:cNvPr id="4" name="3 CuadroTexto"/>
          <p:cNvSpPr txBox="1"/>
          <p:nvPr/>
        </p:nvSpPr>
        <p:spPr>
          <a:xfrm>
            <a:off x="395536" y="1916832"/>
            <a:ext cx="8280920" cy="1200329"/>
          </a:xfrm>
          <a:prstGeom prst="rect">
            <a:avLst/>
          </a:prstGeom>
          <a:solidFill>
            <a:schemeClr val="accent3">
              <a:lumMod val="40000"/>
              <a:lumOff val="60000"/>
            </a:schemeClr>
          </a:solidFill>
        </p:spPr>
        <p:txBody>
          <a:bodyPr wrap="square" rtlCol="0">
            <a:spAutoFit/>
          </a:bodyPr>
          <a:lstStyle/>
          <a:p>
            <a:pPr algn="ctr"/>
            <a:r>
              <a:rPr lang="es-CL" sz="3600" u="sng" dirty="0" smtClean="0">
                <a:hlinkClick r:id="rId5"/>
              </a:rPr>
              <a:t>profe.danielacarrillo@gmail.com</a:t>
            </a:r>
            <a:r>
              <a:rPr lang="es-CL" sz="3600" u="sng" dirty="0" smtClean="0"/>
              <a:t> </a:t>
            </a:r>
          </a:p>
          <a:p>
            <a:pPr algn="ctr"/>
            <a:r>
              <a:rPr lang="es-CL" sz="3600" u="sng" dirty="0" smtClean="0">
                <a:solidFill>
                  <a:prstClr val="black"/>
                </a:solidFill>
                <a:hlinkClick r:id="rId6"/>
              </a:rPr>
              <a:t>glorialazop@gmail.com</a:t>
            </a:r>
            <a:r>
              <a:rPr lang="es-CL" sz="3600" u="sng" dirty="0" smtClean="0">
                <a:solidFill>
                  <a:prstClr val="black"/>
                </a:solidFill>
              </a:rPr>
              <a:t> </a:t>
            </a:r>
            <a:endParaRPr lang="es-CL" sz="3600" dirty="0">
              <a:solidFill>
                <a:prstClr val="black"/>
              </a:solidFill>
            </a:endParaRPr>
          </a:p>
        </p:txBody>
      </p:sp>
    </p:spTree>
    <p:extLst>
      <p:ext uri="{BB962C8B-B14F-4D97-AF65-F5344CB8AC3E}">
        <p14:creationId xmlns:p14="http://schemas.microsoft.com/office/powerpoint/2010/main" val="297326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s-ES" dirty="0" smtClean="0"/>
              <a:t>La Pintura Mural es un estilo artístico que consiste en realizar una pintura con diversas técnicas en un muro o una pared. También se puede realizar sobre techos o pisos.</a:t>
            </a:r>
          </a:p>
          <a:p>
            <a:r>
              <a:rPr lang="es-ES" dirty="0" smtClean="0"/>
              <a:t>Es un estilo muy antiguo, considerando sus primeras manifestaciones en las paredes de cuevas, llamadas pinturas rupestres. Los hombres de la Prehistoria pintaban en las paredes de la cuevas, sus actividades de caza o rituales y ceremonias. </a:t>
            </a:r>
          </a:p>
          <a:p>
            <a:r>
              <a:rPr lang="es-ES" dirty="0" smtClean="0"/>
              <a:t>A pesar del tiempo que ha transcurrido desde aquella época , aún </a:t>
            </a:r>
            <a:r>
              <a:rPr lang="es-ES" dirty="0"/>
              <a:t>esta modalidad artística no ha llegado a desaparecer nunca y en nuestros tiempos podemos encontrar claros ejemplos de arte mural en cualquier rincón del mundo.</a:t>
            </a:r>
            <a:endParaRPr lang="es-CL" dirty="0"/>
          </a:p>
        </p:txBody>
      </p:sp>
    </p:spTree>
    <p:extLst>
      <p:ext uri="{BB962C8B-B14F-4D97-AF65-F5344CB8AC3E}">
        <p14:creationId xmlns:p14="http://schemas.microsoft.com/office/powerpoint/2010/main" val="307650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Historia del Muralismo</a:t>
            </a:r>
            <a:endParaRPr lang="es-CL" dirty="0"/>
          </a:p>
        </p:txBody>
      </p:sp>
      <p:sp>
        <p:nvSpPr>
          <p:cNvPr id="3" name="2 Marcador de contenido"/>
          <p:cNvSpPr>
            <a:spLocks noGrp="1"/>
          </p:cNvSpPr>
          <p:nvPr>
            <p:ph sz="quarter" idx="13"/>
          </p:nvPr>
        </p:nvSpPr>
        <p:spPr/>
        <p:txBody>
          <a:bodyPr>
            <a:normAutofit/>
          </a:bodyPr>
          <a:lstStyle/>
          <a:p>
            <a:pPr marL="0" indent="0">
              <a:buNone/>
            </a:pPr>
            <a:r>
              <a:rPr lang="es-ES" dirty="0"/>
              <a:t>La primera pintura de la historia, la rupestre, se ejecutó sobre las paredes de roca de las cuevas paleolíticas. Usaban pigmentos naturales con aglutinantes como la resina</a:t>
            </a:r>
            <a:r>
              <a:rPr lang="es-ES" dirty="0" smtClean="0"/>
              <a:t>.</a:t>
            </a:r>
          </a:p>
          <a:p>
            <a:pPr marL="0" indent="0">
              <a:buNone/>
            </a:pPr>
            <a:r>
              <a:rPr lang="es-ES" dirty="0"/>
              <a:t>Estas pinturas </a:t>
            </a:r>
            <a:r>
              <a:rPr lang="es-ES" dirty="0" smtClean="0"/>
              <a:t>tenían </a:t>
            </a:r>
            <a:r>
              <a:rPr lang="es-ES" dirty="0"/>
              <a:t>un carácter mágico: dibujando el bisonte, los cazadores </a:t>
            </a:r>
            <a:r>
              <a:rPr lang="es-ES" dirty="0" smtClean="0"/>
              <a:t>tendrían </a:t>
            </a:r>
            <a:r>
              <a:rPr lang="es-ES" dirty="0"/>
              <a:t>suerte en la caza.</a:t>
            </a:r>
          </a:p>
          <a:p>
            <a:pPr marL="0" indent="0">
              <a:buNone/>
            </a:pPr>
            <a:endParaRPr lang="es-ES" dirty="0" smtClean="0"/>
          </a:p>
        </p:txBody>
      </p:sp>
      <p:pic>
        <p:nvPicPr>
          <p:cNvPr id="1026" name="Picture 2" descr="http://www.berenguela.com/images/bisontes_altami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781" y="2996952"/>
            <a:ext cx="38004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4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404664"/>
            <a:ext cx="7924800" cy="4114800"/>
          </a:xfrm>
        </p:spPr>
        <p:txBody>
          <a:bodyPr/>
          <a:lstStyle/>
          <a:p>
            <a:r>
              <a:rPr lang="es-ES" b="1" dirty="0"/>
              <a:t>El palacio de Cnosos</a:t>
            </a:r>
            <a:r>
              <a:rPr lang="es-ES" dirty="0"/>
              <a:t>, en la isla de Creta, tenía sus muros </a:t>
            </a:r>
            <a:r>
              <a:rPr lang="es-ES" dirty="0" smtClean="0"/>
              <a:t>decorados </a:t>
            </a:r>
            <a:r>
              <a:rPr lang="es-ES" dirty="0"/>
              <a:t>con figuras humanas, animales y plantas.</a:t>
            </a:r>
          </a:p>
          <a:p>
            <a:endParaRPr lang="es-CL" dirty="0"/>
          </a:p>
        </p:txBody>
      </p:sp>
      <p:pic>
        <p:nvPicPr>
          <p:cNvPr id="2050" name="Picture 2" descr="http://lasesiondearte.files.wordpress.com/2010/05/pintura-minoica-salto-del-to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3" y="1484784"/>
            <a:ext cx="420046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teespana.com/imagenes/cnoso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2310"/>
            <a:ext cx="4267926" cy="320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7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39552" y="332656"/>
            <a:ext cx="7924800" cy="3744416"/>
          </a:xfrm>
        </p:spPr>
        <p:txBody>
          <a:bodyPr/>
          <a:lstStyle/>
          <a:p>
            <a:r>
              <a:rPr lang="es-ES" b="1" dirty="0"/>
              <a:t>Villa de los Misterios</a:t>
            </a:r>
            <a:endParaRPr lang="es-ES" dirty="0"/>
          </a:p>
          <a:p>
            <a:r>
              <a:rPr lang="es-ES" dirty="0"/>
              <a:t>Una de las principales funciones de la pintura mural es la </a:t>
            </a:r>
            <a:r>
              <a:rPr lang="es-ES" dirty="0" smtClean="0"/>
              <a:t>decorativa</a:t>
            </a:r>
            <a:r>
              <a:rPr lang="es-ES" dirty="0"/>
              <a:t>. Un ejemplo son las paredes de esta villa, situada en la </a:t>
            </a:r>
            <a:r>
              <a:rPr lang="es-ES" dirty="0" smtClean="0"/>
              <a:t>antigua </a:t>
            </a:r>
            <a:r>
              <a:rPr lang="es-ES" dirty="0"/>
              <a:t>ciudad romana de Pompeya.</a:t>
            </a:r>
          </a:p>
          <a:p>
            <a:endParaRPr lang="es-CL" dirty="0"/>
          </a:p>
        </p:txBody>
      </p:sp>
      <p:pic>
        <p:nvPicPr>
          <p:cNvPr id="3074" name="Picture 2" descr="http://www.interviu.it/cards/maggio4/maggio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76872"/>
            <a:ext cx="5265323" cy="363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8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564904"/>
            <a:ext cx="7924800" cy="1143000"/>
          </a:xfrm>
        </p:spPr>
        <p:txBody>
          <a:bodyPr/>
          <a:lstStyle/>
          <a:p>
            <a:pPr algn="ctr"/>
            <a:r>
              <a:rPr lang="es-ES" dirty="0"/>
              <a:t>El arte mural ha dejado una gran historia detrás de él. </a:t>
            </a:r>
            <a:r>
              <a:rPr lang="es-ES" dirty="0" smtClean="0"/>
              <a:t/>
            </a:r>
            <a:br>
              <a:rPr lang="es-ES" dirty="0" smtClean="0"/>
            </a:br>
            <a:r>
              <a:rPr lang="es-ES" dirty="0" err="1" smtClean="0"/>
              <a:t>AlGUNAS</a:t>
            </a:r>
            <a:r>
              <a:rPr lang="es-ES" dirty="0" smtClean="0"/>
              <a:t> DE Las</a:t>
            </a:r>
            <a:r>
              <a:rPr lang="es-ES" dirty="0"/>
              <a:t> </a:t>
            </a:r>
            <a:r>
              <a:rPr lang="es-ES" b="1" dirty="0"/>
              <a:t>obras más impactantes</a:t>
            </a:r>
            <a:r>
              <a:rPr lang="es-ES" dirty="0"/>
              <a:t> de toda la historia son:</a:t>
            </a:r>
            <a:br>
              <a:rPr lang="es-ES" dirty="0"/>
            </a:br>
            <a:endParaRPr lang="es-CL" dirty="0"/>
          </a:p>
        </p:txBody>
      </p:sp>
    </p:spTree>
    <p:extLst>
      <p:ext uri="{BB962C8B-B14F-4D97-AF65-F5344CB8AC3E}">
        <p14:creationId xmlns:p14="http://schemas.microsoft.com/office/powerpoint/2010/main" val="1361020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3"/>
          </p:nvPr>
        </p:nvSpPr>
        <p:spPr>
          <a:xfrm>
            <a:off x="609600" y="188640"/>
            <a:ext cx="7924800" cy="5526360"/>
          </a:xfrm>
        </p:spPr>
        <p:txBody>
          <a:bodyPr/>
          <a:lstStyle/>
          <a:p>
            <a:r>
              <a:rPr lang="es-ES" dirty="0"/>
              <a:t>Leonardo de Vinci, La Última Cena, Convento Santa </a:t>
            </a:r>
            <a:r>
              <a:rPr lang="es-ES" dirty="0" err="1"/>
              <a:t>Maria</a:t>
            </a:r>
            <a:r>
              <a:rPr lang="es-ES" dirty="0"/>
              <a:t> </a:t>
            </a:r>
            <a:r>
              <a:rPr lang="es-ES" dirty="0" err="1"/>
              <a:t>delle</a:t>
            </a:r>
            <a:r>
              <a:rPr lang="es-ES" dirty="0"/>
              <a:t> </a:t>
            </a:r>
            <a:r>
              <a:rPr lang="es-ES" dirty="0" err="1"/>
              <a:t>Grazie</a:t>
            </a:r>
            <a:r>
              <a:rPr lang="es-ES" dirty="0"/>
              <a:t>, </a:t>
            </a:r>
            <a:r>
              <a:rPr lang="es-ES" dirty="0" err="1"/>
              <a:t>Milan</a:t>
            </a:r>
            <a:r>
              <a:rPr lang="es-ES" dirty="0" smtClean="0"/>
              <a:t>. </a:t>
            </a:r>
            <a:r>
              <a:rPr lang="es-ES" dirty="0"/>
              <a:t>Se encuentra en la pared sobre la que se pintó originariamente, en el </a:t>
            </a:r>
            <a:r>
              <a:rPr lang="es-ES" dirty="0" smtClean="0"/>
              <a:t> refectorio del </a:t>
            </a:r>
            <a:r>
              <a:rPr lang="es-ES" dirty="0"/>
              <a:t>convento </a:t>
            </a:r>
            <a:r>
              <a:rPr lang="es-ES" dirty="0" smtClean="0"/>
              <a:t>dominico</a:t>
            </a:r>
            <a:r>
              <a:rPr lang="es-ES" dirty="0"/>
              <a:t> de </a:t>
            </a:r>
            <a:r>
              <a:rPr lang="es-ES" dirty="0" smtClean="0"/>
              <a:t> Santa María </a:t>
            </a:r>
            <a:r>
              <a:rPr lang="es-ES" dirty="0" err="1" smtClean="0"/>
              <a:t>delle</a:t>
            </a:r>
            <a:r>
              <a:rPr lang="es-ES" dirty="0" smtClean="0"/>
              <a:t> </a:t>
            </a:r>
            <a:r>
              <a:rPr lang="es-ES" dirty="0" err="1" smtClean="0"/>
              <a:t>Grazie</a:t>
            </a:r>
            <a:r>
              <a:rPr lang="es-ES" dirty="0" smtClean="0"/>
              <a:t>, en Millán (Italia)</a:t>
            </a:r>
            <a:endParaRPr lang="es-CL" dirty="0"/>
          </a:p>
        </p:txBody>
      </p:sp>
      <p:pic>
        <p:nvPicPr>
          <p:cNvPr id="4098" name="Picture 2" descr="The Last Supper - Leonardo Da Vinci - High Resolution 32x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06489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9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a:xfrm>
            <a:off x="609600" y="260648"/>
            <a:ext cx="7924800" cy="5454352"/>
          </a:xfrm>
        </p:spPr>
        <p:txBody>
          <a:bodyPr/>
          <a:lstStyle/>
          <a:p>
            <a:r>
              <a:rPr lang="es-ES" dirty="0"/>
              <a:t>Miguel Ángel, La creación de Adán, Capilla Sixtina, Vaticano.</a:t>
            </a:r>
          </a:p>
          <a:p>
            <a:endParaRPr lang="es-CL" dirty="0"/>
          </a:p>
        </p:txBody>
      </p:sp>
      <p:sp>
        <p:nvSpPr>
          <p:cNvPr id="4" name="AutoShape 2" descr="La creación de Adán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124" name="Picture 4" descr="La creación de Adán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844824"/>
            <a:ext cx="8942969" cy="405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114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279</TotalTime>
  <Words>637</Words>
  <Application>Microsoft Office PowerPoint</Application>
  <PresentationFormat>Presentación en pantalla (4:3)</PresentationFormat>
  <Paragraphs>53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Horizonte</vt:lpstr>
      <vt:lpstr>EL MURALISMO</vt:lpstr>
      <vt:lpstr>Estrategia 1   OBSERVAR la siguiente presentación sobre el muralismo, su origen y desarrollo, tomando apuntes de sus principales características en croquera de asignatura, de manera responsable   ( Enviar al correo de tu profesora la evidencia de tu trabajo hasta el 15 de Mayo) </vt:lpstr>
      <vt:lpstr>Presentación de PowerPoint</vt:lpstr>
      <vt:lpstr>Historia del Muralismo</vt:lpstr>
      <vt:lpstr>Presentación de PowerPoint</vt:lpstr>
      <vt:lpstr>Presentación de PowerPoint</vt:lpstr>
      <vt:lpstr>El arte mural ha dejado una gran historia detrás de él.  AlGUNAS DE Las obras más impactantes de toda la historia son: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2: Reflexionar en torno a la pintura mural, contestando las siguientes peguntas en tu croquera con autonomía </vt:lpstr>
      <vt:lpstr>Recuerda enviar las actividades a los correos de tus profesoras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MURALISMO</dc:title>
  <dc:creator>PhComputacion</dc:creator>
  <cp:lastModifiedBy>Daniela Carrillo</cp:lastModifiedBy>
  <cp:revision>24</cp:revision>
  <dcterms:created xsi:type="dcterms:W3CDTF">2020-05-03T21:57:00Z</dcterms:created>
  <dcterms:modified xsi:type="dcterms:W3CDTF">2020-05-05T22:24:06Z</dcterms:modified>
</cp:coreProperties>
</file>